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352" r:id="rId6"/>
    <p:sldId id="354" r:id="rId7"/>
    <p:sldId id="326" r:id="rId8"/>
    <p:sldId id="327" r:id="rId9"/>
    <p:sldId id="328" r:id="rId10"/>
    <p:sldId id="329" r:id="rId11"/>
    <p:sldId id="331" r:id="rId12"/>
    <p:sldId id="333" r:id="rId13"/>
    <p:sldId id="334" r:id="rId14"/>
    <p:sldId id="335" r:id="rId15"/>
    <p:sldId id="336" r:id="rId16"/>
    <p:sldId id="337" r:id="rId17"/>
    <p:sldId id="338" r:id="rId18"/>
    <p:sldId id="339" r:id="rId19"/>
    <p:sldId id="340" r:id="rId20"/>
    <p:sldId id="342" r:id="rId21"/>
    <p:sldId id="343" r:id="rId22"/>
    <p:sldId id="346" r:id="rId23"/>
    <p:sldId id="357" r:id="rId24"/>
    <p:sldId id="348" r:id="rId25"/>
    <p:sldId id="351" r:id="rId26"/>
    <p:sldId id="35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Probst Miller, DVM" initials="SPMD" lastIdx="1" clrIdx="0">
    <p:extLst>
      <p:ext uri="{19B8F6BF-5375-455C-9EA6-DF929625EA0E}">
        <p15:presenceInfo xmlns:p15="http://schemas.microsoft.com/office/powerpoint/2012/main" userId="Sarah Probst Miller, DVM" providerId="None"/>
      </p:ext>
    </p:extLst>
  </p:cmAuthor>
  <p:cmAuthor id="2" name="Bryn Jensson" initials="BJ" lastIdx="2" clrIdx="1">
    <p:extLst>
      <p:ext uri="{19B8F6BF-5375-455C-9EA6-DF929625EA0E}">
        <p15:presenceInfo xmlns:p15="http://schemas.microsoft.com/office/powerpoint/2012/main" userId="S-1-5-21-497448293-280194978-1469997231-69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6600"/>
    <a:srgbClr val="FF9933"/>
    <a:srgbClr val="783037"/>
    <a:srgbClr val="530D17"/>
    <a:srgbClr val="6F2F4C"/>
    <a:srgbClr val="711524"/>
    <a:srgbClr val="6A1C23"/>
    <a:srgbClr val="390F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84695" autoAdjust="0"/>
  </p:normalViewPr>
  <p:slideViewPr>
    <p:cSldViewPr>
      <p:cViewPr varScale="1">
        <p:scale>
          <a:sx n="108" d="100"/>
          <a:sy n="108" d="100"/>
        </p:scale>
        <p:origin x="68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B8541-8368-4A6E-BFA6-CC91FBFFBFF3}" type="datetimeFigureOut">
              <a:rPr lang="en-US" smtClean="0"/>
              <a:pPr/>
              <a:t>5/21/2014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359B-B00E-41DD-85CD-AB472E7C3BC2}" type="slidenum">
              <a:rPr lang="en-US" smtClean="0"/>
              <a:pPr/>
              <a:t>‹#›</a:t>
            </a:fld>
            <a:endParaRPr lang="en-US"/>
          </a:p>
        </p:txBody>
      </p:sp>
    </p:spTree>
    <p:extLst>
      <p:ext uri="{BB962C8B-B14F-4D97-AF65-F5344CB8AC3E}">
        <p14:creationId xmlns:p14="http://schemas.microsoft.com/office/powerpoint/2010/main" val="393787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1</a:t>
            </a:fld>
            <a:endParaRPr lang="en-US"/>
          </a:p>
        </p:txBody>
      </p:sp>
    </p:spTree>
    <p:extLst>
      <p:ext uri="{BB962C8B-B14F-4D97-AF65-F5344CB8AC3E}">
        <p14:creationId xmlns:p14="http://schemas.microsoft.com/office/powerpoint/2010/main" val="3743134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Securely grasp the hind leg of the pig. If the pig is too heavy, use your other hand to grasp its other hind leg. Allow the pig’s front legs to help support its weight until it is in a vertical position. Lift the pig straight up to the height that will safely clear all gates and bars.  If necessary, hold the pig under its ribcage to help support its weight. </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10</a:t>
            </a:fld>
            <a:endParaRPr lang="en-US"/>
          </a:p>
        </p:txBody>
      </p:sp>
    </p:spTree>
    <p:extLst>
      <p:ext uri="{BB962C8B-B14F-4D97-AF65-F5344CB8AC3E}">
        <p14:creationId xmlns:p14="http://schemas.microsoft.com/office/powerpoint/2010/main" val="3695846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Always lift a pig with your arms and legs, NOT your back.  Never drop, throw or toss a pig. Do not release pigs until they have two points of contact with the ground.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0E359B-B00E-41DD-85CD-AB472E7C3BC2}" type="slidenum">
              <a:rPr lang="en-US" smtClean="0"/>
              <a:pPr/>
              <a:t>11</a:t>
            </a:fld>
            <a:endParaRPr lang="en-US"/>
          </a:p>
        </p:txBody>
      </p:sp>
    </p:spTree>
    <p:extLst>
      <p:ext uri="{BB962C8B-B14F-4D97-AF65-F5344CB8AC3E}">
        <p14:creationId xmlns:p14="http://schemas.microsoft.com/office/powerpoint/2010/main" val="1945623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Weaning is a big day and it is stressful for pigs and people. Preparing properly can make the event less stressful and therefore safer for all involved. </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12</a:t>
            </a:fld>
            <a:endParaRPr lang="en-US"/>
          </a:p>
        </p:txBody>
      </p:sp>
    </p:spTree>
    <p:extLst>
      <p:ext uri="{BB962C8B-B14F-4D97-AF65-F5344CB8AC3E}">
        <p14:creationId xmlns:p14="http://schemas.microsoft.com/office/powerpoint/2010/main" val="2095067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Weaning is a big day and it is stressful for pigs and people. Preparing properly can make the event less stressful and therefore safer for all involved. Clear hallways of all hazards and distractions that could distract or trip pigs or people. Secure all gates along the path of movement and have the destination pen or trailer ready. Work to remove or prevent any potential distractions. This includes people flow. </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13</a:t>
            </a:fld>
            <a:endParaRPr lang="en-US"/>
          </a:p>
        </p:txBody>
      </p:sp>
    </p:spTree>
    <p:extLst>
      <p:ext uri="{BB962C8B-B14F-4D97-AF65-F5344CB8AC3E}">
        <p14:creationId xmlns:p14="http://schemas.microsoft.com/office/powerpoint/2010/main" val="1375685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It’s important to remember what these pigs have just been through. They have traveled in a trailer under very unfamiliar conditions. They are scared and vulnerable. </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14</a:t>
            </a:fld>
            <a:endParaRPr lang="en-US"/>
          </a:p>
        </p:txBody>
      </p:sp>
    </p:spTree>
    <p:extLst>
      <p:ext uri="{BB962C8B-B14F-4D97-AF65-F5344CB8AC3E}">
        <p14:creationId xmlns:p14="http://schemas.microsoft.com/office/powerpoint/2010/main" val="2103682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must try to minimize the stress they are under as they continue the process. Use their herding behavior to naturally move animals off the truck. To avoid bunching, using their defensive response of circling to get them to their desired location. Stay calm and be patient. Irregular sound stimuli is better than constant noise as it will remain new and fresh for the animal and will be more effective.  </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15</a:t>
            </a:fld>
            <a:endParaRPr lang="en-US"/>
          </a:p>
        </p:txBody>
      </p:sp>
    </p:spTree>
    <p:extLst>
      <p:ext uri="{BB962C8B-B14F-4D97-AF65-F5344CB8AC3E}">
        <p14:creationId xmlns:p14="http://schemas.microsoft.com/office/powerpoint/2010/main" val="741372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the pigs transition off the truck to the barn, they will exit off of a chute. To keep this part of the process safest for the animal and crew and reduce the stress to all involved, the chute </a:t>
            </a:r>
            <a:r>
              <a:rPr lang="en-US" sz="1200" kern="1200" smtClean="0">
                <a:solidFill>
                  <a:schemeClr val="tx1"/>
                </a:solidFill>
                <a:effectLst/>
                <a:latin typeface="+mn-lt"/>
                <a:ea typeface="+mn-ea"/>
                <a:cs typeface="+mn-cs"/>
              </a:rPr>
              <a:t>should be set up properly to provide sure footing and a clear path with no distractions or obstacles in the way.  </a:t>
            </a:r>
            <a:r>
              <a:rPr lang="en-US" sz="1200" kern="1200" dirty="0" smtClean="0">
                <a:solidFill>
                  <a:schemeClr val="tx1"/>
                </a:solidFill>
                <a:effectLst/>
                <a:latin typeface="+mn-lt"/>
                <a:ea typeface="+mn-ea"/>
                <a:cs typeface="+mn-cs"/>
              </a:rPr>
              <a:t>To avoid injury, slipping, and piling up, allow the pigs to walk on their own. Never push from behind. Be sure the treads are spaced appropriately. </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16</a:t>
            </a:fld>
            <a:endParaRPr lang="en-US"/>
          </a:p>
        </p:txBody>
      </p:sp>
    </p:spTree>
    <p:extLst>
      <p:ext uri="{BB962C8B-B14F-4D97-AF65-F5344CB8AC3E}">
        <p14:creationId xmlns:p14="http://schemas.microsoft.com/office/powerpoint/2010/main" val="641561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Pigs are more likely to move from a dark to light environment so it will help if your exit location is well lit. Pigs are easily distracted. Before movement down the chute begins, free their path from clutter or debris. The environment should be a comfortable temperature for the pigs so they have safe conditions. Whenever possible, create curved paths for movement or open alleys instead of sharp turns as the pigs will flow better when they can see where they are headed.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0E359B-B00E-41DD-85CD-AB472E7C3BC2}" type="slidenum">
              <a:rPr lang="en-US" smtClean="0"/>
              <a:pPr/>
              <a:t>17</a:t>
            </a:fld>
            <a:endParaRPr lang="en-US"/>
          </a:p>
        </p:txBody>
      </p:sp>
    </p:spTree>
    <p:extLst>
      <p:ext uri="{BB962C8B-B14F-4D97-AF65-F5344CB8AC3E}">
        <p14:creationId xmlns:p14="http://schemas.microsoft.com/office/powerpoint/2010/main" val="215435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pigs enter the barn, they will be put into a larger pen and then sorted by their weight. A fallout pig is a pig who is not getting enough nourishment and is losing weight instead of gaining or is injured. They appear weak or falling behind in the process. Handlers should be looking out for these fallout pigs and have hospital pens available for them.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0E359B-B00E-41DD-85CD-AB472E7C3BC2}" type="slidenum">
              <a:rPr lang="en-US" smtClean="0"/>
              <a:pPr/>
              <a:t>18</a:t>
            </a:fld>
            <a:endParaRPr lang="en-US"/>
          </a:p>
        </p:txBody>
      </p:sp>
    </p:spTree>
    <p:extLst>
      <p:ext uri="{BB962C8B-B14F-4D97-AF65-F5344CB8AC3E}">
        <p14:creationId xmlns:p14="http://schemas.microsoft.com/office/powerpoint/2010/main" val="1920654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picking up a smaller pig, catch the pig by its back leg and hold it with its head down and back legs pointing up. The pig will be fully extended. Do not ever twist a pig’s leg or pick up from the front legs. Never drop a pig into its pen or alley. </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19</a:t>
            </a:fld>
            <a:endParaRPr lang="en-US"/>
          </a:p>
        </p:txBody>
      </p:sp>
    </p:spTree>
    <p:extLst>
      <p:ext uri="{BB962C8B-B14F-4D97-AF65-F5344CB8AC3E}">
        <p14:creationId xmlns:p14="http://schemas.microsoft.com/office/powerpoint/2010/main" val="3805922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Weaning is an intense day for employees, but a proud day. The end product from all of the hard work is moving out of the door and onto the next stage. Many of the sows are starting to show behavioral and physical signs that they are ready for the pigs to move on. Even so, instincts may stimulate the sow to protect her pigs from you, the person moving them. Her instinct becomes a safety hazard.</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2</a:t>
            </a:fld>
            <a:endParaRPr lang="en-US"/>
          </a:p>
        </p:txBody>
      </p:sp>
    </p:spTree>
    <p:extLst>
      <p:ext uri="{BB962C8B-B14F-4D97-AF65-F5344CB8AC3E}">
        <p14:creationId xmlns:p14="http://schemas.microsoft.com/office/powerpoint/2010/main" val="1114654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set a pig down correctly, allow the pig’s front feet to just barely touch the ground. Release its back legs carefully and the pig should be upright and on four legs.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0E359B-B00E-41DD-85CD-AB472E7C3BC2}" type="slidenum">
              <a:rPr lang="en-US" smtClean="0"/>
              <a:pPr/>
              <a:t>20</a:t>
            </a:fld>
            <a:endParaRPr lang="en-US"/>
          </a:p>
        </p:txBody>
      </p:sp>
    </p:spTree>
    <p:extLst>
      <p:ext uri="{BB962C8B-B14F-4D97-AF65-F5344CB8AC3E}">
        <p14:creationId xmlns:p14="http://schemas.microsoft.com/office/powerpoint/2010/main" val="3707483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Feeding the pigs is an important part of this process and should be done in a specific way to avoid injury to the handler. When lifting a feed bag, always use your legs to do the lifting, not your back. Be mindful if the bag is not evenly dispersed as it can become easily awkward. When lifting a bag from a low lying area, a handler should squat down to lift the bag and stand up straight, taking pressure off the back. </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21</a:t>
            </a:fld>
            <a:endParaRPr lang="en-US"/>
          </a:p>
        </p:txBody>
      </p:sp>
    </p:spTree>
    <p:extLst>
      <p:ext uri="{BB962C8B-B14F-4D97-AF65-F5344CB8AC3E}">
        <p14:creationId xmlns:p14="http://schemas.microsoft.com/office/powerpoint/2010/main" val="2033360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getting a feed bag from an elevated position, the handler should grasp with both hands and use their arms to lift, using their body for stabilization.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0E359B-B00E-41DD-85CD-AB472E7C3BC2}" type="slidenum">
              <a:rPr lang="en-US" smtClean="0"/>
              <a:pPr/>
              <a:t>22</a:t>
            </a:fld>
            <a:endParaRPr lang="en-US"/>
          </a:p>
        </p:txBody>
      </p:sp>
    </p:spTree>
    <p:extLst>
      <p:ext uri="{BB962C8B-B14F-4D97-AF65-F5344CB8AC3E}">
        <p14:creationId xmlns:p14="http://schemas.microsoft.com/office/powerpoint/2010/main" val="844155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Weaning pigs can be a stressful but very proud event. Remember to stay calm and be patient. Proper planning and preparation will help the day go smoothly, with minimal stress, for pigs and handlers alike. </a:t>
            </a:r>
            <a:endParaRPr lang="en-US" dirty="0"/>
          </a:p>
        </p:txBody>
      </p:sp>
      <p:sp>
        <p:nvSpPr>
          <p:cNvPr id="4" name="Slide Number Placeholder 3"/>
          <p:cNvSpPr>
            <a:spLocks noGrp="1"/>
          </p:cNvSpPr>
          <p:nvPr>
            <p:ph type="sldNum" sz="quarter" idx="10"/>
          </p:nvPr>
        </p:nvSpPr>
        <p:spPr/>
        <p:txBody>
          <a:bodyPr/>
          <a:lstStyle/>
          <a:p>
            <a:fld id="{77DFBFA0-CB5E-4DE9-AF4C-12710A74218E}" type="slidenum">
              <a:rPr lang="en-US" smtClean="0"/>
              <a:pPr/>
              <a:t>23</a:t>
            </a:fld>
            <a:endParaRPr lang="en-US"/>
          </a:p>
        </p:txBody>
      </p:sp>
    </p:spTree>
    <p:extLst>
      <p:ext uri="{BB962C8B-B14F-4D97-AF65-F5344CB8AC3E}">
        <p14:creationId xmlns:p14="http://schemas.microsoft.com/office/powerpoint/2010/main" val="1653699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we remove the piglets, we will be using our backs and our legs, observing the environment to watch for obstacles, clearing the path for the pigs. If we want to get these pigs out of the barn in a manner safe to us and good for the pigs, we must be aware and we must prepare.  That is what this lesson is about . . . making this potentially stressful experience as calm </a:t>
            </a:r>
            <a:r>
              <a:rPr lang="en-US" sz="1200" b="1" kern="1200" dirty="0" smtClean="0">
                <a:solidFill>
                  <a:schemeClr val="tx1"/>
                </a:solidFill>
                <a:effectLst/>
                <a:latin typeface="+mn-lt"/>
                <a:ea typeface="+mn-ea"/>
                <a:cs typeface="+mn-cs"/>
              </a:rPr>
              <a:t>and safe</a:t>
            </a:r>
            <a:r>
              <a:rPr lang="en-US" sz="1200" kern="1200" dirty="0" smtClean="0">
                <a:solidFill>
                  <a:schemeClr val="tx1"/>
                </a:solidFill>
                <a:effectLst/>
                <a:latin typeface="+mn-lt"/>
                <a:ea typeface="+mn-ea"/>
                <a:cs typeface="+mn-cs"/>
              </a:rPr>
              <a:t> as possible.</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3</a:t>
            </a:fld>
            <a:endParaRPr lang="en-US"/>
          </a:p>
        </p:txBody>
      </p:sp>
    </p:spTree>
    <p:extLst>
      <p:ext uri="{BB962C8B-B14F-4D97-AF65-F5344CB8AC3E}">
        <p14:creationId xmlns:p14="http://schemas.microsoft.com/office/powerpoint/2010/main" val="2420950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decision the farm must make early on is whether or not to wean the sow before they remove the piglets or remove the sow after the piglets are released. There is not a right or wrong choice.</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4</a:t>
            </a:fld>
            <a:endParaRPr lang="en-US"/>
          </a:p>
        </p:txBody>
      </p:sp>
    </p:spTree>
    <p:extLst>
      <p:ext uri="{BB962C8B-B14F-4D97-AF65-F5344CB8AC3E}">
        <p14:creationId xmlns:p14="http://schemas.microsoft.com/office/powerpoint/2010/main" val="288959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here are safety hazards to be aware of with both decisions. If you remove the sow first, realize she may not want to leave her pigs. You must be prepared for sows, and especially younger ones, attempting to turn around and return to their pigs. On the other hand, when you wean with the sow in the stall, you must realize that the sow could become agitated and work to protect her pigs. One thing the presence of the sow does is gives them less space to run. </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5</a:t>
            </a:fld>
            <a:endParaRPr lang="en-US"/>
          </a:p>
        </p:txBody>
      </p:sp>
    </p:spTree>
    <p:extLst>
      <p:ext uri="{BB962C8B-B14F-4D97-AF65-F5344CB8AC3E}">
        <p14:creationId xmlns:p14="http://schemas.microsoft.com/office/powerpoint/2010/main" val="2870960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Typically docile, a sow may become aggressive when she feels her piglets are threatened. Be mindful of the placement of your hands. A sow may bite a hand resting on the bars of her stall. She may lean against hands, arms and legs, pinning them between herself and the stall. A sow may also step on hands or feet.</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6</a:t>
            </a:fld>
            <a:endParaRPr lang="en-US"/>
          </a:p>
        </p:txBody>
      </p:sp>
    </p:spTree>
    <p:extLst>
      <p:ext uri="{BB962C8B-B14F-4D97-AF65-F5344CB8AC3E}">
        <p14:creationId xmlns:p14="http://schemas.microsoft.com/office/powerpoint/2010/main" val="2556042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Be cautious when working around</a:t>
            </a:r>
            <a:r>
              <a:rPr lang="en-US" sz="1200" u="sng" kern="1200" baseline="0" dirty="0" smtClean="0">
                <a:solidFill>
                  <a:schemeClr val="tx1"/>
                </a:solidFill>
                <a:effectLst/>
                <a:latin typeface="+mn-lt"/>
                <a:ea typeface="+mn-ea"/>
                <a:cs typeface="+mn-cs"/>
              </a:rPr>
              <a:t> the sow’s head. </a:t>
            </a:r>
            <a:r>
              <a:rPr lang="en-US" sz="1200" kern="1200" dirty="0" smtClean="0">
                <a:solidFill>
                  <a:schemeClr val="tx1"/>
                </a:solidFill>
                <a:effectLst/>
                <a:latin typeface="+mn-lt"/>
                <a:ea typeface="+mn-ea"/>
                <a:cs typeface="+mn-cs"/>
              </a:rPr>
              <a:t>To safely and efficiently catch and wean pigs, there should be two people positioned on either side of the farrowing stall.  Weaning involves moving them from pen to alleyway, and piglets are fast, have sharp teeth and may squirm when lifted. </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7</a:t>
            </a:fld>
            <a:endParaRPr lang="en-US"/>
          </a:p>
        </p:txBody>
      </p:sp>
    </p:spTree>
    <p:extLst>
      <p:ext uri="{BB962C8B-B14F-4D97-AF65-F5344CB8AC3E}">
        <p14:creationId xmlns:p14="http://schemas.microsoft.com/office/powerpoint/2010/main" val="1442745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Notice how this team of employees works together to catch the pigs. The employees are also aware of their environment. In any barn, there are power washer lines, heaters, and heat lamps. All could injure a person weaning piglets if we are not careful.</a:t>
            </a:r>
          </a:p>
        </p:txBody>
      </p:sp>
      <p:sp>
        <p:nvSpPr>
          <p:cNvPr id="4" name="Slide Number Placeholder 3"/>
          <p:cNvSpPr>
            <a:spLocks noGrp="1"/>
          </p:cNvSpPr>
          <p:nvPr>
            <p:ph type="sldNum" sz="quarter" idx="10"/>
          </p:nvPr>
        </p:nvSpPr>
        <p:spPr/>
        <p:txBody>
          <a:bodyPr/>
          <a:lstStyle/>
          <a:p>
            <a:fld id="{A60E359B-B00E-41DD-85CD-AB472E7C3BC2}" type="slidenum">
              <a:rPr lang="en-US" smtClean="0"/>
              <a:pPr/>
              <a:t>8</a:t>
            </a:fld>
            <a:endParaRPr lang="en-US"/>
          </a:p>
        </p:txBody>
      </p:sp>
    </p:spTree>
    <p:extLst>
      <p:ext uri="{BB962C8B-B14F-4D97-AF65-F5344CB8AC3E}">
        <p14:creationId xmlns:p14="http://schemas.microsoft.com/office/powerpoint/2010/main" val="3736079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Catching these pigs requires a certain amount of agility as well as leg and back strength. Follow safe lifting practices to prevent back injuries and never lift a pig that is too heavy for you. </a:t>
            </a:r>
            <a:endParaRPr lang="en-US" dirty="0"/>
          </a:p>
        </p:txBody>
      </p:sp>
      <p:sp>
        <p:nvSpPr>
          <p:cNvPr id="4" name="Slide Number Placeholder 3"/>
          <p:cNvSpPr>
            <a:spLocks noGrp="1"/>
          </p:cNvSpPr>
          <p:nvPr>
            <p:ph type="sldNum" sz="quarter" idx="10"/>
          </p:nvPr>
        </p:nvSpPr>
        <p:spPr/>
        <p:txBody>
          <a:bodyPr/>
          <a:lstStyle/>
          <a:p>
            <a:fld id="{A60E359B-B00E-41DD-85CD-AB472E7C3BC2}" type="slidenum">
              <a:rPr lang="en-US" smtClean="0"/>
              <a:pPr/>
              <a:t>9</a:t>
            </a:fld>
            <a:endParaRPr lang="en-US"/>
          </a:p>
        </p:txBody>
      </p:sp>
    </p:spTree>
    <p:extLst>
      <p:ext uri="{BB962C8B-B14F-4D97-AF65-F5344CB8AC3E}">
        <p14:creationId xmlns:p14="http://schemas.microsoft.com/office/powerpoint/2010/main" val="4130952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1C3EEC-2C5C-4070-8411-21335AD36428}" type="datetimeFigureOut">
              <a:rPr lang="en-US" smtClean="0"/>
              <a:pPr/>
              <a:t>5/21/2014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E95926-4A1D-40E8-92CF-3CA478BAFDE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1C3EEC-2C5C-4070-8411-21335AD36428}" type="datetimeFigureOut">
              <a:rPr lang="en-US" smtClean="0"/>
              <a:pPr/>
              <a:t>5/21/2014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E95926-4A1D-40E8-92CF-3CA478BAFDE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1C3EEC-2C5C-4070-8411-21335AD36428}" type="datetimeFigureOut">
              <a:rPr lang="en-US" smtClean="0"/>
              <a:pPr/>
              <a:t>5/21/2014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E95926-4A1D-40E8-92CF-3CA478BAFDE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1C3EEC-2C5C-4070-8411-21335AD36428}" type="datetimeFigureOut">
              <a:rPr lang="en-US" smtClean="0"/>
              <a:pPr/>
              <a:t>5/21/2014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E95926-4A1D-40E8-92CF-3CA478BAFDE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1C3EEC-2C5C-4070-8411-21335AD36428}" type="datetimeFigureOut">
              <a:rPr lang="en-US" smtClean="0"/>
              <a:pPr/>
              <a:t>5/21/2014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E95926-4A1D-40E8-92CF-3CA478BAFDE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0" y="1219200"/>
            <a:ext cx="4495800" cy="5638800"/>
          </a:xfrm>
        </p:spPr>
        <p:txBody>
          <a:bodyPr/>
          <a:lstStyle>
            <a:lvl1pPr>
              <a:defRPr sz="2400"/>
            </a:lvl1pPr>
            <a:lvl2pPr>
              <a:defRPr sz="22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1C3EEC-2C5C-4070-8411-21335AD36428}" type="datetimeFigureOut">
              <a:rPr lang="en-US" smtClean="0"/>
              <a:pPr/>
              <a:t>5/21/2014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E95926-4A1D-40E8-92CF-3CA478BAFDE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1C3EEC-2C5C-4070-8411-21335AD36428}" type="datetimeFigureOut">
              <a:rPr lang="en-US" smtClean="0"/>
              <a:pPr/>
              <a:t>5/21/2014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E95926-4A1D-40E8-92CF-3CA478BAFDE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1C3EEC-2C5C-4070-8411-21335AD36428}" type="datetimeFigureOut">
              <a:rPr lang="en-US" smtClean="0"/>
              <a:pPr/>
              <a:t>5/21/2014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E95926-4A1D-40E8-92CF-3CA478BAFDE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C3EEC-2C5C-4070-8411-21335AD36428}" type="datetimeFigureOut">
              <a:rPr lang="en-US" smtClean="0"/>
              <a:pPr/>
              <a:t>5/21/2014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E95926-4A1D-40E8-92CF-3CA478BAFDE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C3EEC-2C5C-4070-8411-21335AD36428}" type="datetimeFigureOut">
              <a:rPr lang="en-US" smtClean="0"/>
              <a:pPr/>
              <a:t>5/21/2014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E95926-4A1D-40E8-92CF-3CA478BAFDE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C3EEC-2C5C-4070-8411-21335AD36428}" type="datetimeFigureOut">
              <a:rPr lang="en-US" smtClean="0"/>
              <a:pPr/>
              <a:t>5/21/2014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E95926-4A1D-40E8-92CF-3CA478BAFDE7}"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C3EEC-2C5C-4070-8411-21335AD36428}" type="datetimeFigureOut">
              <a:rPr lang="en-US" smtClean="0"/>
              <a:pPr/>
              <a:t>5/21/2014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95926-4A1D-40E8-92CF-3CA478BAFDE7}" type="slidenum">
              <a:rPr lang="en-US" smtClean="0"/>
              <a:pPr/>
              <a:t>‹#›</a:t>
            </a:fld>
            <a:endParaRPr lang="en-US" dirty="0"/>
          </a:p>
        </p:txBody>
      </p:sp>
      <p:sp>
        <p:nvSpPr>
          <p:cNvPr id="14" name="Rectangle 2"/>
          <p:cNvSpPr>
            <a:spLocks noChangeArrowheads="1"/>
          </p:cNvSpPr>
          <p:nvPr userDrawn="1"/>
        </p:nvSpPr>
        <p:spPr bwMode="auto">
          <a:xfrm>
            <a:off x="0" y="1"/>
            <a:ext cx="9144000" cy="1219200"/>
          </a:xfrm>
          <a:prstGeom prst="rect">
            <a:avLst/>
          </a:prstGeom>
          <a:solidFill>
            <a:srgbClr val="783037"/>
          </a:solidFill>
          <a:ln w="9525" algn="in">
            <a:solidFill>
              <a:srgbClr val="800000"/>
            </a:solidFill>
            <a:miter lim="800000"/>
            <a:headEnd/>
            <a:tailEnd/>
          </a:ln>
          <a:effectLst>
            <a:outerShdw blurRad="50800" dist="38100" dir="5400000" algn="t" rotWithShape="0">
              <a:prstClr val="black">
                <a:alpha val="40000"/>
              </a:prstClr>
            </a:outerShdw>
          </a:effectLst>
        </p:spPr>
        <p:txBody>
          <a:bodyPr vert="horz" wrap="square" lIns="36576" tIns="36576" rIns="36576" bIns="36576" numCol="1" anchor="t" anchorCtr="0" compatLnSpc="1">
            <a:prstTxWarp prst="textNoShape">
              <a:avLst/>
            </a:prstTxWarp>
          </a:bodyPr>
          <a:lstStyle/>
          <a:p>
            <a:endParaRPr lang="en-US" dirty="0"/>
          </a:p>
        </p:txBody>
      </p:sp>
      <p:sp>
        <p:nvSpPr>
          <p:cNvPr id="15" name="AutoShape 3"/>
          <p:cNvSpPr>
            <a:spLocks noChangeArrowheads="1"/>
          </p:cNvSpPr>
          <p:nvPr userDrawn="1"/>
        </p:nvSpPr>
        <p:spPr bwMode="auto">
          <a:xfrm>
            <a:off x="3849624" y="365760"/>
            <a:ext cx="1409700" cy="609600"/>
          </a:xfrm>
          <a:prstGeom prst="chevron">
            <a:avLst>
              <a:gd name="adj" fmla="val 51389"/>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16" name="AutoShape 7"/>
          <p:cNvSpPr>
            <a:spLocks noChangeArrowheads="1"/>
          </p:cNvSpPr>
          <p:nvPr userDrawn="1"/>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17" name="Picture 8" descr="PorkCheckoff_rev_RGB"/>
          <p:cNvPicPr>
            <a:picLocks noChangeAspect="1" noChangeArrowheads="1"/>
          </p:cNvPicPr>
          <p:nvPr userDrawn="1"/>
        </p:nvPicPr>
        <p:blipFill>
          <a:blip r:embed="rId13" cstate="print"/>
          <a:srcRect/>
          <a:stretch>
            <a:fillRect/>
          </a:stretch>
        </p:blipFill>
        <p:spPr bwMode="auto">
          <a:xfrm>
            <a:off x="457200" y="228600"/>
            <a:ext cx="1600200" cy="822325"/>
          </a:xfrm>
          <a:prstGeom prst="rect">
            <a:avLst/>
          </a:prstGeom>
          <a:noFill/>
          <a:ln w="9525" algn="in">
            <a:noFill/>
            <a:miter lim="800000"/>
            <a:headEnd/>
            <a:tailEnd/>
          </a:ln>
          <a:effectLst>
            <a:outerShdw blurRad="50800" dist="38100" dir="16200000" rotWithShape="0">
              <a:prstClr val="black">
                <a:alpha val="82000"/>
              </a:prstClr>
            </a:outerShdw>
          </a:effectLst>
        </p:spPr>
      </p:pic>
      <p:sp>
        <p:nvSpPr>
          <p:cNvPr id="25" name="AutoShape 3"/>
          <p:cNvSpPr>
            <a:spLocks noChangeArrowheads="1"/>
          </p:cNvSpPr>
          <p:nvPr userDrawn="1"/>
        </p:nvSpPr>
        <p:spPr bwMode="auto">
          <a:xfrm>
            <a:off x="6135624" y="365760"/>
            <a:ext cx="1409700" cy="609600"/>
          </a:xfrm>
          <a:prstGeom prst="chevron">
            <a:avLst>
              <a:gd name="adj" fmla="val 51389"/>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6" name="AutoShape 4"/>
          <p:cNvSpPr>
            <a:spLocks noChangeArrowheads="1"/>
          </p:cNvSpPr>
          <p:nvPr userDrawn="1"/>
        </p:nvSpPr>
        <p:spPr bwMode="auto">
          <a:xfrm>
            <a:off x="7278624" y="365760"/>
            <a:ext cx="1408112"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8" name="TextBox 27"/>
          <p:cNvSpPr txBox="1"/>
          <p:nvPr userDrawn="1"/>
        </p:nvSpPr>
        <p:spPr>
          <a:xfrm>
            <a:off x="6477000" y="557784"/>
            <a:ext cx="1033048" cy="246221"/>
          </a:xfrm>
          <a:prstGeom prst="rect">
            <a:avLst/>
          </a:prstGeom>
          <a:noFill/>
        </p:spPr>
        <p:txBody>
          <a:bodyPr wrap="square" rtlCol="0">
            <a:spAutoFit/>
          </a:bodyPr>
          <a:lstStyle/>
          <a:p>
            <a:r>
              <a:rPr lang="en-US" sz="1000" dirty="0" smtClean="0">
                <a:latin typeface="Arial" pitchFamily="34" charset="0"/>
                <a:cs typeface="Arial" pitchFamily="34" charset="0"/>
              </a:rPr>
              <a:t>Off the Truck</a:t>
            </a:r>
          </a:p>
        </p:txBody>
      </p:sp>
      <p:sp>
        <p:nvSpPr>
          <p:cNvPr id="29" name="TextBox 28"/>
          <p:cNvSpPr txBox="1"/>
          <p:nvPr userDrawn="1"/>
        </p:nvSpPr>
        <p:spPr>
          <a:xfrm>
            <a:off x="3048000" y="557784"/>
            <a:ext cx="990600" cy="246221"/>
          </a:xfrm>
          <a:prstGeom prst="rect">
            <a:avLst/>
          </a:prstGeom>
          <a:noFill/>
        </p:spPr>
        <p:txBody>
          <a:bodyPr wrap="square" rtlCol="0">
            <a:spAutoFit/>
          </a:bodyPr>
          <a:lstStyle/>
          <a:p>
            <a:r>
              <a:rPr lang="en-US" sz="1000" dirty="0" smtClean="0">
                <a:latin typeface="Arial" pitchFamily="34" charset="0"/>
                <a:cs typeface="Arial" pitchFamily="34" charset="0"/>
              </a:rPr>
              <a:t>Introduction</a:t>
            </a:r>
            <a:endParaRPr lang="en-US" sz="1000" dirty="0">
              <a:latin typeface="Arial" pitchFamily="34" charset="0"/>
              <a:cs typeface="Arial" pitchFamily="34" charset="0"/>
            </a:endParaRPr>
          </a:p>
        </p:txBody>
      </p:sp>
      <p:sp>
        <p:nvSpPr>
          <p:cNvPr id="30" name="TextBox 29"/>
          <p:cNvSpPr txBox="1"/>
          <p:nvPr userDrawn="1"/>
        </p:nvSpPr>
        <p:spPr>
          <a:xfrm>
            <a:off x="4163568" y="393192"/>
            <a:ext cx="1143000" cy="553998"/>
          </a:xfrm>
          <a:prstGeom prst="rect">
            <a:avLst/>
          </a:prstGeom>
          <a:noFill/>
        </p:spPr>
        <p:txBody>
          <a:bodyPr wrap="square" rtlCol="0">
            <a:spAutoFit/>
          </a:bodyPr>
          <a:lstStyle/>
          <a:p>
            <a:r>
              <a:rPr lang="en-US" sz="1000" dirty="0" smtClean="0">
                <a:latin typeface="Arial" pitchFamily="34" charset="0"/>
                <a:cs typeface="Arial" pitchFamily="34" charset="0"/>
              </a:rPr>
              <a:t>Removing </a:t>
            </a:r>
            <a:br>
              <a:rPr lang="en-US" sz="1000" dirty="0" smtClean="0">
                <a:latin typeface="Arial" pitchFamily="34" charset="0"/>
                <a:cs typeface="Arial" pitchFamily="34" charset="0"/>
              </a:rPr>
            </a:br>
            <a:r>
              <a:rPr lang="en-US" sz="1000" dirty="0" smtClean="0">
                <a:latin typeface="Arial" pitchFamily="34" charset="0"/>
                <a:cs typeface="Arial" pitchFamily="34" charset="0"/>
              </a:rPr>
              <a:t>Pigs from </a:t>
            </a:r>
          </a:p>
          <a:p>
            <a:r>
              <a:rPr lang="en-US" sz="1000" dirty="0" smtClean="0">
                <a:latin typeface="Arial" pitchFamily="34" charset="0"/>
                <a:cs typeface="Arial" pitchFamily="34" charset="0"/>
              </a:rPr>
              <a:t>the Stall</a:t>
            </a:r>
            <a:endParaRPr lang="en-US" sz="1000" dirty="0">
              <a:latin typeface="Arial" pitchFamily="34" charset="0"/>
              <a:cs typeface="Arial" pitchFamily="34" charset="0"/>
            </a:endParaRPr>
          </a:p>
        </p:txBody>
      </p:sp>
      <p:sp>
        <p:nvSpPr>
          <p:cNvPr id="31" name="TextBox 30"/>
          <p:cNvSpPr txBox="1"/>
          <p:nvPr userDrawn="1"/>
        </p:nvSpPr>
        <p:spPr>
          <a:xfrm>
            <a:off x="7555992" y="548640"/>
            <a:ext cx="1033048" cy="246221"/>
          </a:xfrm>
          <a:prstGeom prst="rect">
            <a:avLst/>
          </a:prstGeom>
          <a:noFill/>
        </p:spPr>
        <p:txBody>
          <a:bodyPr wrap="square" rtlCol="0">
            <a:spAutoFit/>
          </a:bodyPr>
          <a:lstStyle/>
          <a:p>
            <a:r>
              <a:rPr lang="en-US" sz="1000" dirty="0" smtClean="0">
                <a:latin typeface="Arial" pitchFamily="34" charset="0"/>
                <a:cs typeface="Arial" pitchFamily="34" charset="0"/>
              </a:rPr>
              <a:t>Into the Pens</a:t>
            </a:r>
          </a:p>
        </p:txBody>
      </p:sp>
      <p:sp>
        <p:nvSpPr>
          <p:cNvPr id="32" name="TextBox 31"/>
          <p:cNvSpPr txBox="1"/>
          <p:nvPr userDrawn="1"/>
        </p:nvSpPr>
        <p:spPr>
          <a:xfrm>
            <a:off x="2667000" y="73223"/>
            <a:ext cx="1981200" cy="307777"/>
          </a:xfrm>
          <a:prstGeom prst="rect">
            <a:avLst/>
          </a:prstGeom>
          <a:noFill/>
        </p:spPr>
        <p:txBody>
          <a:bodyPr wrap="square" rtlCol="0">
            <a:spAutoFit/>
          </a:bodyPr>
          <a:lstStyle/>
          <a:p>
            <a:r>
              <a:rPr lang="en-US" sz="1400" dirty="0" smtClean="0">
                <a:solidFill>
                  <a:schemeClr val="bg1"/>
                </a:solidFill>
                <a:latin typeface="Arial" pitchFamily="34" charset="0"/>
                <a:cs typeface="Arial" pitchFamily="34" charset="0"/>
              </a:rPr>
              <a:t>Weaning Pigs</a:t>
            </a:r>
            <a:endParaRPr lang="en-US" sz="1400" dirty="0">
              <a:solidFill>
                <a:schemeClr val="bg1"/>
              </a:solidFill>
              <a:latin typeface="Arial" pitchFamily="34" charset="0"/>
              <a:cs typeface="Arial" pitchFamily="34" charset="0"/>
            </a:endParaRPr>
          </a:p>
        </p:txBody>
      </p:sp>
      <p:sp>
        <p:nvSpPr>
          <p:cNvPr id="34" name="AutoShape 4"/>
          <p:cNvSpPr>
            <a:spLocks noChangeArrowheads="1"/>
          </p:cNvSpPr>
          <p:nvPr userDrawn="1"/>
        </p:nvSpPr>
        <p:spPr bwMode="auto">
          <a:xfrm>
            <a:off x="4992624" y="365760"/>
            <a:ext cx="1408112"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35" name="TextBox 34"/>
          <p:cNvSpPr txBox="1"/>
          <p:nvPr userDrawn="1"/>
        </p:nvSpPr>
        <p:spPr>
          <a:xfrm>
            <a:off x="5288280" y="393192"/>
            <a:ext cx="1033048" cy="553998"/>
          </a:xfrm>
          <a:prstGeom prst="rect">
            <a:avLst/>
          </a:prstGeom>
          <a:noFill/>
        </p:spPr>
        <p:txBody>
          <a:bodyPr wrap="square" rtlCol="0">
            <a:spAutoFit/>
          </a:bodyPr>
          <a:lstStyle/>
          <a:p>
            <a:r>
              <a:rPr lang="en-US" sz="1000" dirty="0" smtClean="0">
                <a:latin typeface="Arial" pitchFamily="34" charset="0"/>
                <a:cs typeface="Arial" pitchFamily="34" charset="0"/>
              </a:rPr>
              <a:t>Moving</a:t>
            </a:r>
            <a:r>
              <a:rPr lang="en-US" sz="1000" baseline="0" dirty="0" smtClean="0">
                <a:latin typeface="Arial" pitchFamily="34" charset="0"/>
                <a:cs typeface="Arial" pitchFamily="34" charset="0"/>
              </a:rPr>
              <a:t> </a:t>
            </a:r>
          </a:p>
          <a:p>
            <a:r>
              <a:rPr lang="en-US" sz="1000" baseline="0" dirty="0" smtClean="0">
                <a:latin typeface="Arial" pitchFamily="34" charset="0"/>
                <a:cs typeface="Arial" pitchFamily="34" charset="0"/>
              </a:rPr>
              <a:t>Safely Down the Hall</a:t>
            </a:r>
            <a:endParaRPr lang="en-US" sz="1000" dirty="0">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gif"/></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gif"/><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6.gif"/><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gif"/></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gif"/></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gif"/><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gif"/><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gif"/></Relationships>
</file>

<file path=ppt/slides/_rels/slide2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6.gif"/><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65850"/>
            <a:ext cx="5372893" cy="1470025"/>
          </a:xfrm>
        </p:spPr>
        <p:txBody>
          <a:bodyPr>
            <a:normAutofit fontScale="90000"/>
          </a:bodyPr>
          <a:lstStyle/>
          <a:p>
            <a:r>
              <a:rPr lang="en-US" sz="4000" dirty="0" smtClean="0"/>
              <a:t>Safe Pig Handling:</a:t>
            </a:r>
            <a:br>
              <a:rPr lang="en-US" sz="4000" dirty="0" smtClean="0"/>
            </a:br>
            <a:r>
              <a:rPr lang="en-US" sz="4000" b="1" dirty="0" smtClean="0"/>
              <a:t>Weaning Pigs</a:t>
            </a:r>
            <a:endParaRPr lang="en-US" sz="2700" dirty="0"/>
          </a:p>
        </p:txBody>
      </p:sp>
      <p:sp>
        <p:nvSpPr>
          <p:cNvPr id="7" name="TextBox 6"/>
          <p:cNvSpPr txBox="1"/>
          <p:nvPr/>
        </p:nvSpPr>
        <p:spPr>
          <a:xfrm>
            <a:off x="-15240" y="4139625"/>
            <a:ext cx="5372892" cy="584775"/>
          </a:xfrm>
          <a:prstGeom prst="rect">
            <a:avLst/>
          </a:prstGeom>
          <a:noFill/>
        </p:spPr>
        <p:txBody>
          <a:bodyPr wrap="square" rtlCol="0">
            <a:spAutoFit/>
          </a:bodyPr>
          <a:lstStyle/>
          <a:p>
            <a:pPr algn="ctr"/>
            <a:r>
              <a:rPr lang="en-US" sz="3200" dirty="0" smtClean="0">
                <a:solidFill>
                  <a:schemeClr val="bg1">
                    <a:lumMod val="65000"/>
                  </a:schemeClr>
                </a:solidFill>
              </a:rPr>
              <a:t>National Pork Board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2893" y="1219201"/>
            <a:ext cx="3771107" cy="5638798"/>
          </a:xfrm>
          <a:prstGeom prst="rect">
            <a:avLst/>
          </a:prstGeom>
        </p:spPr>
      </p:pic>
      <p:sp>
        <p:nvSpPr>
          <p:cNvPr id="17" name="AutoShape 7"/>
          <p:cNvSpPr>
            <a:spLocks noChangeArrowheads="1"/>
          </p:cNvSpPr>
          <p:nvPr/>
        </p:nvSpPr>
        <p:spPr bwMode="auto">
          <a:xfrm>
            <a:off x="2679192" y="338328"/>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0" y="1256484"/>
            <a:ext cx="5384801" cy="5601515"/>
          </a:xfrm>
        </p:spPr>
        <p:txBody>
          <a:bodyPr anchor="t">
            <a:normAutofit lnSpcReduction="10000"/>
          </a:bodyPr>
          <a:lstStyle/>
          <a:p>
            <a:pPr marL="0" indent="0">
              <a:buNone/>
            </a:pPr>
            <a:r>
              <a:rPr lang="en-US" sz="2600" b="1" dirty="0"/>
              <a:t>To properly catch a </a:t>
            </a:r>
            <a:r>
              <a:rPr lang="en-US" sz="2600" b="1" dirty="0" smtClean="0"/>
              <a:t>pig</a:t>
            </a:r>
            <a:endParaRPr lang="en-US" sz="2600" b="1" dirty="0"/>
          </a:p>
          <a:p>
            <a:pPr marL="457200" lvl="0" indent="-457200">
              <a:buFont typeface="+mj-lt"/>
              <a:buAutoNum type="arabicPeriod"/>
            </a:pPr>
            <a:r>
              <a:rPr lang="en-US" dirty="0" smtClean="0"/>
              <a:t>Securely grasp </a:t>
            </a:r>
            <a:r>
              <a:rPr lang="en-US" dirty="0"/>
              <a:t>the </a:t>
            </a:r>
            <a:r>
              <a:rPr lang="en-US" dirty="0" smtClean="0"/>
              <a:t>hind leg of the pig</a:t>
            </a:r>
            <a:endParaRPr lang="en-US" dirty="0"/>
          </a:p>
          <a:p>
            <a:pPr lvl="1">
              <a:buFont typeface="Courier New" panose="02070309020205020404" pitchFamily="49" charset="0"/>
              <a:buChar char="o"/>
            </a:pPr>
            <a:r>
              <a:rPr lang="en-US" dirty="0"/>
              <a:t>If the pig is heavy, use your other hand to grasp its other hind </a:t>
            </a:r>
            <a:r>
              <a:rPr lang="en-US" dirty="0" smtClean="0"/>
              <a:t>leg</a:t>
            </a:r>
            <a:endParaRPr lang="en-US" dirty="0"/>
          </a:p>
          <a:p>
            <a:pPr marL="457200" lvl="0" indent="-457200">
              <a:buFont typeface="+mj-lt"/>
              <a:buAutoNum type="arabicPeriod"/>
            </a:pPr>
            <a:r>
              <a:rPr lang="en-US" dirty="0"/>
              <a:t>Allow the pig’s front legs to help support its weight until it is in a vertical </a:t>
            </a:r>
            <a:r>
              <a:rPr lang="en-US" dirty="0" smtClean="0"/>
              <a:t>position</a:t>
            </a:r>
            <a:endParaRPr lang="en-US" dirty="0"/>
          </a:p>
          <a:p>
            <a:pPr marL="457200" lvl="0" indent="-457200">
              <a:buFont typeface="+mj-lt"/>
              <a:buAutoNum type="arabicPeriod"/>
            </a:pPr>
            <a:r>
              <a:rPr lang="en-US" dirty="0" smtClean="0"/>
              <a:t>Lift the pig straight up to a height that will safely clear all gates and bars</a:t>
            </a:r>
          </a:p>
          <a:p>
            <a:pPr marL="457200" lvl="0" indent="-457200">
              <a:buFont typeface="+mj-lt"/>
              <a:buAutoNum type="arabicPeriod"/>
            </a:pPr>
            <a:r>
              <a:rPr lang="en-US" dirty="0" smtClean="0"/>
              <a:t> If necessary, hold the pig under its ribcage to help support its weight</a:t>
            </a:r>
            <a:endParaRPr lang="en-US"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84802" y="1219201"/>
            <a:ext cx="3759198" cy="5638798"/>
          </a:xfrm>
        </p:spPr>
      </p:pic>
      <p:sp>
        <p:nvSpPr>
          <p:cNvPr id="17"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18" name="Picture 17" descr="Checkoff_rev_RGB.gif"/>
          <p:cNvPicPr>
            <a:picLocks noChangeAspect="1"/>
          </p:cNvPicPr>
          <p:nvPr/>
        </p:nvPicPr>
        <p:blipFill>
          <a:blip r:embed="rId4" cstate="print"/>
          <a:stretch>
            <a:fillRect/>
          </a:stretch>
        </p:blipFill>
        <p:spPr>
          <a:xfrm>
            <a:off x="3048000" y="381000"/>
            <a:ext cx="762000" cy="620806"/>
          </a:xfrm>
          <a:prstGeom prst="rect">
            <a:avLst/>
          </a:prstGeom>
        </p:spPr>
      </p:pic>
      <p:sp>
        <p:nvSpPr>
          <p:cNvPr id="23" name="AutoShape 7"/>
          <p:cNvSpPr>
            <a:spLocks noChangeArrowheads="1"/>
          </p:cNvSpPr>
          <p:nvPr/>
        </p:nvSpPr>
        <p:spPr bwMode="auto">
          <a:xfrm>
            <a:off x="3813048"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75277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9895" y="1242586"/>
            <a:ext cx="5414750" cy="4541203"/>
          </a:xfrm>
        </p:spPr>
        <p:txBody>
          <a:bodyPr anchor="t">
            <a:normAutofit/>
          </a:bodyPr>
          <a:lstStyle/>
          <a:p>
            <a:pPr marL="0" indent="0">
              <a:buNone/>
            </a:pPr>
            <a:r>
              <a:rPr lang="en-US" sz="2600" b="1" dirty="0"/>
              <a:t>Remember to </a:t>
            </a:r>
            <a:r>
              <a:rPr lang="en-US" sz="2600" b="1" dirty="0" smtClean="0"/>
              <a:t>always</a:t>
            </a:r>
            <a:endParaRPr lang="en-US" sz="2600" b="1" dirty="0"/>
          </a:p>
          <a:p>
            <a:pPr lvl="0"/>
            <a:r>
              <a:rPr lang="en-US" sz="2400" dirty="0"/>
              <a:t>Lift a </a:t>
            </a:r>
            <a:r>
              <a:rPr lang="en-US" sz="2400" dirty="0" smtClean="0"/>
              <a:t>pig </a:t>
            </a:r>
            <a:r>
              <a:rPr lang="en-US" sz="2400" dirty="0"/>
              <a:t>with your arms </a:t>
            </a:r>
            <a:r>
              <a:rPr lang="en-US" sz="2400" dirty="0" smtClean="0"/>
              <a:t>and legs</a:t>
            </a:r>
            <a:endParaRPr lang="en-US" sz="2400" dirty="0"/>
          </a:p>
          <a:p>
            <a:pPr marL="0" indent="0">
              <a:buNone/>
            </a:pPr>
            <a:r>
              <a:rPr lang="en-US" sz="2600" b="1" dirty="0" smtClean="0"/>
              <a:t>Remember </a:t>
            </a:r>
            <a:r>
              <a:rPr lang="en-US" sz="2600" b="1" dirty="0"/>
              <a:t>to </a:t>
            </a:r>
            <a:r>
              <a:rPr lang="en-US" sz="2600" b="1" dirty="0" smtClean="0"/>
              <a:t>never</a:t>
            </a:r>
            <a:endParaRPr lang="en-US" sz="2600" b="1" dirty="0"/>
          </a:p>
          <a:p>
            <a:pPr lvl="0"/>
            <a:r>
              <a:rPr lang="en-US" sz="2400" dirty="0"/>
              <a:t>Lift a </a:t>
            </a:r>
            <a:r>
              <a:rPr lang="en-US" sz="2400" dirty="0" smtClean="0"/>
              <a:t>pig </a:t>
            </a:r>
            <a:r>
              <a:rPr lang="en-US" sz="2400" dirty="0"/>
              <a:t>with your </a:t>
            </a:r>
            <a:r>
              <a:rPr lang="en-US" sz="2400" dirty="0" smtClean="0"/>
              <a:t>back</a:t>
            </a:r>
            <a:endParaRPr lang="en-US" sz="2400" dirty="0"/>
          </a:p>
          <a:p>
            <a:r>
              <a:rPr lang="en-US" sz="2400" dirty="0"/>
              <a:t>Drop, throw or toss a </a:t>
            </a:r>
            <a:r>
              <a:rPr lang="en-US" sz="2400" dirty="0" smtClean="0"/>
              <a:t>pig</a:t>
            </a:r>
          </a:p>
          <a:p>
            <a:r>
              <a:rPr lang="en-US" sz="2400" dirty="0" smtClean="0"/>
              <a:t>Release pigs until they have two points of contact with the ground</a:t>
            </a:r>
            <a:endParaRPr lang="en-US" sz="2600" dirty="0"/>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1332"/>
          <a:stretch/>
        </p:blipFill>
        <p:spPr>
          <a:xfrm>
            <a:off x="5344987" y="1219200"/>
            <a:ext cx="3799013" cy="5638800"/>
          </a:xfrm>
        </p:spPr>
      </p:pic>
      <p:sp>
        <p:nvSpPr>
          <p:cNvPr id="17"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18" name="Picture 17" descr="Checkoff_rev_RGB.gif"/>
          <p:cNvPicPr>
            <a:picLocks noChangeAspect="1"/>
          </p:cNvPicPr>
          <p:nvPr/>
        </p:nvPicPr>
        <p:blipFill>
          <a:blip r:embed="rId4" cstate="print"/>
          <a:stretch>
            <a:fillRect/>
          </a:stretch>
        </p:blipFill>
        <p:spPr>
          <a:xfrm>
            <a:off x="3048000" y="381000"/>
            <a:ext cx="762000" cy="620806"/>
          </a:xfrm>
          <a:prstGeom prst="rect">
            <a:avLst/>
          </a:prstGeom>
        </p:spPr>
      </p:pic>
      <p:sp>
        <p:nvSpPr>
          <p:cNvPr id="23" name="AutoShape 7"/>
          <p:cNvSpPr>
            <a:spLocks noChangeArrowheads="1"/>
          </p:cNvSpPr>
          <p:nvPr/>
        </p:nvSpPr>
        <p:spPr bwMode="auto">
          <a:xfrm>
            <a:off x="3813048"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86262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0235" y="1255348"/>
            <a:ext cx="4927525" cy="4541203"/>
          </a:xfrm>
        </p:spPr>
        <p:txBody>
          <a:bodyPr anchor="t">
            <a:normAutofit/>
          </a:bodyPr>
          <a:lstStyle/>
          <a:p>
            <a:pPr marL="0" indent="0">
              <a:buNone/>
            </a:pPr>
            <a:r>
              <a:rPr lang="en-US" sz="2600" b="1" dirty="0"/>
              <a:t>Weaning day is stressful </a:t>
            </a:r>
            <a:r>
              <a:rPr lang="en-US" sz="2600" b="1" dirty="0" smtClean="0"/>
              <a:t>for</a:t>
            </a:r>
            <a:endParaRPr lang="en-US" sz="2600" b="1" dirty="0"/>
          </a:p>
          <a:p>
            <a:pPr lvl="0"/>
            <a:r>
              <a:rPr lang="en-US" sz="2400" dirty="0" smtClean="0"/>
              <a:t>Pigs</a:t>
            </a:r>
            <a:endParaRPr lang="en-US" sz="2400" dirty="0"/>
          </a:p>
          <a:p>
            <a:pPr lvl="0"/>
            <a:r>
              <a:rPr lang="en-US" sz="2400" dirty="0" smtClean="0"/>
              <a:t>People</a:t>
            </a:r>
          </a:p>
          <a:p>
            <a:pPr lvl="0"/>
            <a:endParaRPr lang="en-US" dirty="0"/>
          </a:p>
          <a:p>
            <a:pPr marL="0" lvl="0" indent="0" algn="ctr">
              <a:buNone/>
            </a:pPr>
            <a:r>
              <a:rPr lang="en-US" sz="2600" b="1" dirty="0" smtClean="0"/>
              <a:t>Preparing properly can make the event less stressful and safer</a:t>
            </a:r>
            <a:endParaRPr lang="en-US" sz="2600" b="1" dirty="0"/>
          </a:p>
        </p:txBody>
      </p:sp>
      <p:pic>
        <p:nvPicPr>
          <p:cNvPr id="2" name="Content Placeholder 1"/>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1538"/>
          <a:stretch/>
        </p:blipFill>
        <p:spPr>
          <a:xfrm>
            <a:off x="4876801" y="1219200"/>
            <a:ext cx="4267200" cy="2910840"/>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4003449"/>
            <a:ext cx="4267199" cy="2854551"/>
          </a:xfrm>
          <a:prstGeom prst="rect">
            <a:avLst/>
          </a:prstGeom>
        </p:spPr>
      </p:pic>
      <p:sp>
        <p:nvSpPr>
          <p:cNvPr id="18" name="AutoShape 7"/>
          <p:cNvSpPr>
            <a:spLocks noChangeArrowheads="1"/>
          </p:cNvSpPr>
          <p:nvPr/>
        </p:nvSpPr>
        <p:spPr bwMode="auto">
          <a:xfrm>
            <a:off x="3849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19" name="Picture 18" descr="Checkoff_rev_RGB.gif"/>
          <p:cNvPicPr>
            <a:picLocks noChangeAspect="1"/>
          </p:cNvPicPr>
          <p:nvPr/>
        </p:nvPicPr>
        <p:blipFill>
          <a:blip r:embed="rId5" cstate="print"/>
          <a:stretch>
            <a:fillRect/>
          </a:stretch>
        </p:blipFill>
        <p:spPr>
          <a:xfrm>
            <a:off x="4191000" y="381000"/>
            <a:ext cx="762000" cy="620806"/>
          </a:xfrm>
          <a:prstGeom prst="rect">
            <a:avLst/>
          </a:prstGeom>
        </p:spPr>
      </p:pic>
      <p:sp>
        <p:nvSpPr>
          <p:cNvPr id="23"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4" name="Picture 23" descr="Checkoff_rev_RGB.gif"/>
          <p:cNvPicPr>
            <a:picLocks noChangeAspect="1"/>
          </p:cNvPicPr>
          <p:nvPr/>
        </p:nvPicPr>
        <p:blipFill>
          <a:blip r:embed="rId5" cstate="print"/>
          <a:stretch>
            <a:fillRect/>
          </a:stretch>
        </p:blipFill>
        <p:spPr>
          <a:xfrm>
            <a:off x="3048000" y="381000"/>
            <a:ext cx="762000" cy="620806"/>
          </a:xfrm>
          <a:prstGeom prst="rect">
            <a:avLst/>
          </a:prstGeom>
        </p:spPr>
      </p:pic>
      <p:sp>
        <p:nvSpPr>
          <p:cNvPr id="25" name="AutoShape 7"/>
          <p:cNvSpPr>
            <a:spLocks noChangeArrowheads="1"/>
          </p:cNvSpPr>
          <p:nvPr/>
        </p:nvSpPr>
        <p:spPr bwMode="auto">
          <a:xfrm>
            <a:off x="4956048"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0274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0" y="1222613"/>
            <a:ext cx="4921392" cy="5635387"/>
          </a:xfrm>
        </p:spPr>
        <p:txBody>
          <a:bodyPr anchor="t">
            <a:normAutofit/>
          </a:bodyPr>
          <a:lstStyle/>
          <a:p>
            <a:pPr marL="0" indent="0">
              <a:buNone/>
            </a:pPr>
            <a:r>
              <a:rPr lang="en-US" sz="2600" b="1" dirty="0"/>
              <a:t>To prepare for </a:t>
            </a:r>
            <a:r>
              <a:rPr lang="en-US" sz="2600" b="1" dirty="0" smtClean="0"/>
              <a:t>weaning</a:t>
            </a:r>
            <a:endParaRPr lang="en-US" sz="2600" b="1" dirty="0"/>
          </a:p>
          <a:p>
            <a:pPr lvl="0"/>
            <a:r>
              <a:rPr lang="en-US" sz="2400" dirty="0"/>
              <a:t>Clear hallways of </a:t>
            </a:r>
            <a:r>
              <a:rPr lang="en-US" sz="2400" dirty="0" smtClean="0"/>
              <a:t>all hazards </a:t>
            </a:r>
            <a:r>
              <a:rPr lang="en-US" sz="2400" dirty="0"/>
              <a:t>and distractions</a:t>
            </a:r>
          </a:p>
          <a:p>
            <a:pPr lvl="0"/>
            <a:r>
              <a:rPr lang="en-US" sz="2400" dirty="0"/>
              <a:t>Secure all gates along the path of </a:t>
            </a:r>
            <a:r>
              <a:rPr lang="en-US" sz="2400" dirty="0" smtClean="0"/>
              <a:t>movement </a:t>
            </a:r>
          </a:p>
          <a:p>
            <a:pPr lvl="0"/>
            <a:r>
              <a:rPr lang="en-US" dirty="0" smtClean="0"/>
              <a:t>H</a:t>
            </a:r>
            <a:r>
              <a:rPr lang="en-US" sz="2400" dirty="0" smtClean="0"/>
              <a:t>ave destination pen or trailer ready</a:t>
            </a:r>
            <a:endParaRPr lang="en-US" sz="2400" dirty="0"/>
          </a:p>
          <a:p>
            <a:r>
              <a:rPr lang="en-US" sz="2400" dirty="0"/>
              <a:t>Work to prevent potential distractions, including people </a:t>
            </a:r>
            <a:r>
              <a:rPr lang="en-US" sz="2400" dirty="0" smtClean="0"/>
              <a:t>flow</a:t>
            </a:r>
            <a:endParaRPr lang="en-US" sz="2400" dirty="0"/>
          </a:p>
        </p:txBody>
      </p:sp>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08319" y="1211407"/>
            <a:ext cx="4235682" cy="2823789"/>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1392" y="4029878"/>
            <a:ext cx="4230563" cy="2828122"/>
          </a:xfrm>
          <a:prstGeom prst="rect">
            <a:avLst/>
          </a:prstGeom>
        </p:spPr>
      </p:pic>
      <p:sp>
        <p:nvSpPr>
          <p:cNvPr id="18" name="AutoShape 7"/>
          <p:cNvSpPr>
            <a:spLocks noChangeArrowheads="1"/>
          </p:cNvSpPr>
          <p:nvPr/>
        </p:nvSpPr>
        <p:spPr bwMode="auto">
          <a:xfrm>
            <a:off x="3849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19" name="Picture 18" descr="Checkoff_rev_RGB.gif"/>
          <p:cNvPicPr>
            <a:picLocks noChangeAspect="1"/>
          </p:cNvPicPr>
          <p:nvPr/>
        </p:nvPicPr>
        <p:blipFill>
          <a:blip r:embed="rId5" cstate="print"/>
          <a:stretch>
            <a:fillRect/>
          </a:stretch>
        </p:blipFill>
        <p:spPr>
          <a:xfrm>
            <a:off x="4191000" y="381000"/>
            <a:ext cx="762000" cy="620806"/>
          </a:xfrm>
          <a:prstGeom prst="rect">
            <a:avLst/>
          </a:prstGeom>
        </p:spPr>
      </p:pic>
      <p:sp>
        <p:nvSpPr>
          <p:cNvPr id="23"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4" name="Picture 23" descr="Checkoff_rev_RGB.gif"/>
          <p:cNvPicPr>
            <a:picLocks noChangeAspect="1"/>
          </p:cNvPicPr>
          <p:nvPr/>
        </p:nvPicPr>
        <p:blipFill>
          <a:blip r:embed="rId5" cstate="print"/>
          <a:stretch>
            <a:fillRect/>
          </a:stretch>
        </p:blipFill>
        <p:spPr>
          <a:xfrm>
            <a:off x="3048000" y="381000"/>
            <a:ext cx="762000" cy="620806"/>
          </a:xfrm>
          <a:prstGeom prst="rect">
            <a:avLst/>
          </a:prstGeom>
        </p:spPr>
      </p:pic>
      <p:sp>
        <p:nvSpPr>
          <p:cNvPr id="25" name="AutoShape 7"/>
          <p:cNvSpPr>
            <a:spLocks noChangeArrowheads="1"/>
          </p:cNvSpPr>
          <p:nvPr/>
        </p:nvSpPr>
        <p:spPr bwMode="auto">
          <a:xfrm>
            <a:off x="4956048"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14090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0" y="1219559"/>
            <a:ext cx="5366436" cy="4541203"/>
          </a:xfrm>
        </p:spPr>
        <p:txBody>
          <a:bodyPr anchor="t">
            <a:normAutofit/>
          </a:bodyPr>
          <a:lstStyle/>
          <a:p>
            <a:pPr marL="0" indent="0">
              <a:buNone/>
            </a:pPr>
            <a:r>
              <a:rPr lang="en-US" sz="2600" b="1" dirty="0"/>
              <a:t>When </a:t>
            </a:r>
            <a:r>
              <a:rPr lang="en-US" sz="2600" b="1" dirty="0" smtClean="0"/>
              <a:t>wean pigs arrive </a:t>
            </a:r>
            <a:r>
              <a:rPr lang="en-US" sz="2600" b="1" dirty="0"/>
              <a:t>on a truck, </a:t>
            </a:r>
            <a:r>
              <a:rPr lang="en-US" sz="2600" b="1" dirty="0" smtClean="0"/>
              <a:t>remember</a:t>
            </a:r>
            <a:endParaRPr lang="en-US" sz="2600" b="1" dirty="0"/>
          </a:p>
          <a:p>
            <a:pPr lvl="0"/>
            <a:r>
              <a:rPr lang="en-US" sz="2400" dirty="0" smtClean="0"/>
              <a:t>They have traveled in a trailer under unfamiliar </a:t>
            </a:r>
            <a:r>
              <a:rPr lang="en-US" sz="2400" dirty="0"/>
              <a:t>conditions</a:t>
            </a:r>
          </a:p>
          <a:p>
            <a:pPr lvl="0"/>
            <a:r>
              <a:rPr lang="en-US" sz="2400" dirty="0" smtClean="0"/>
              <a:t>They may be </a:t>
            </a:r>
            <a:r>
              <a:rPr lang="en-US" sz="2400" dirty="0"/>
              <a:t>scared and vulnerable</a:t>
            </a:r>
          </a:p>
        </p:txBody>
      </p:sp>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91456" y="1231036"/>
            <a:ext cx="3752544" cy="5626964"/>
          </a:xfrm>
        </p:spPr>
      </p:pic>
      <p:sp>
        <p:nvSpPr>
          <p:cNvPr id="19" name="AutoShape 7"/>
          <p:cNvSpPr>
            <a:spLocks noChangeArrowheads="1"/>
          </p:cNvSpPr>
          <p:nvPr/>
        </p:nvSpPr>
        <p:spPr bwMode="auto">
          <a:xfrm>
            <a:off x="4992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0" name="Picture 19" descr="Checkoff_rev_RGB.gif"/>
          <p:cNvPicPr>
            <a:picLocks noChangeAspect="1"/>
          </p:cNvPicPr>
          <p:nvPr/>
        </p:nvPicPr>
        <p:blipFill>
          <a:blip r:embed="rId4" cstate="print"/>
          <a:stretch>
            <a:fillRect/>
          </a:stretch>
        </p:blipFill>
        <p:spPr>
          <a:xfrm>
            <a:off x="5334000" y="381000"/>
            <a:ext cx="762000" cy="620806"/>
          </a:xfrm>
          <a:prstGeom prst="rect">
            <a:avLst/>
          </a:prstGeom>
        </p:spPr>
      </p:pic>
      <p:sp>
        <p:nvSpPr>
          <p:cNvPr id="23" name="AutoShape 7"/>
          <p:cNvSpPr>
            <a:spLocks noChangeArrowheads="1"/>
          </p:cNvSpPr>
          <p:nvPr/>
        </p:nvSpPr>
        <p:spPr bwMode="auto">
          <a:xfrm>
            <a:off x="3849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4" name="Picture 23" descr="Checkoff_rev_RGB.gif"/>
          <p:cNvPicPr>
            <a:picLocks noChangeAspect="1"/>
          </p:cNvPicPr>
          <p:nvPr/>
        </p:nvPicPr>
        <p:blipFill>
          <a:blip r:embed="rId4" cstate="print"/>
          <a:stretch>
            <a:fillRect/>
          </a:stretch>
        </p:blipFill>
        <p:spPr>
          <a:xfrm>
            <a:off x="4191000" y="381000"/>
            <a:ext cx="762000" cy="620806"/>
          </a:xfrm>
          <a:prstGeom prst="rect">
            <a:avLst/>
          </a:prstGeom>
        </p:spPr>
      </p:pic>
      <p:sp>
        <p:nvSpPr>
          <p:cNvPr id="25"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6" name="Picture 25" descr="Checkoff_rev_RGB.gif"/>
          <p:cNvPicPr>
            <a:picLocks noChangeAspect="1"/>
          </p:cNvPicPr>
          <p:nvPr/>
        </p:nvPicPr>
        <p:blipFill>
          <a:blip r:embed="rId4" cstate="print"/>
          <a:stretch>
            <a:fillRect/>
          </a:stretch>
        </p:blipFill>
        <p:spPr>
          <a:xfrm>
            <a:off x="3048000" y="381000"/>
            <a:ext cx="762000" cy="620806"/>
          </a:xfrm>
          <a:prstGeom prst="rect">
            <a:avLst/>
          </a:prstGeom>
        </p:spPr>
      </p:pic>
      <p:sp>
        <p:nvSpPr>
          <p:cNvPr id="27" name="AutoShape 7"/>
          <p:cNvSpPr>
            <a:spLocks noChangeArrowheads="1"/>
          </p:cNvSpPr>
          <p:nvPr/>
        </p:nvSpPr>
        <p:spPr bwMode="auto">
          <a:xfrm>
            <a:off x="6099048"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3228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 y="1219201"/>
            <a:ext cx="5384413" cy="5135881"/>
          </a:xfrm>
        </p:spPr>
        <p:txBody>
          <a:bodyPr anchor="t">
            <a:normAutofit fontScale="92500" lnSpcReduction="10000"/>
          </a:bodyPr>
          <a:lstStyle/>
          <a:p>
            <a:pPr marL="0" indent="0">
              <a:buNone/>
            </a:pPr>
            <a:r>
              <a:rPr lang="en-US" sz="2800" b="1" dirty="0"/>
              <a:t>To minimize their stress as the process </a:t>
            </a:r>
            <a:r>
              <a:rPr lang="en-US" sz="2800" b="1" dirty="0" smtClean="0"/>
              <a:t>continues</a:t>
            </a:r>
            <a:endParaRPr lang="en-US" sz="2800" b="1" dirty="0"/>
          </a:p>
          <a:p>
            <a:pPr lvl="0"/>
            <a:r>
              <a:rPr lang="en-US" sz="2600" dirty="0"/>
              <a:t>Use </a:t>
            </a:r>
            <a:r>
              <a:rPr lang="en-US" sz="2600" dirty="0" smtClean="0"/>
              <a:t>their herding behavior to naturally move the pigs off the truck</a:t>
            </a:r>
            <a:endParaRPr lang="en-US" sz="2600" dirty="0"/>
          </a:p>
          <a:p>
            <a:pPr lvl="1">
              <a:buFont typeface="Courier New" panose="02070309020205020404" pitchFamily="49" charset="0"/>
              <a:buChar char="o"/>
            </a:pPr>
            <a:r>
              <a:rPr lang="en-US" sz="2400" dirty="0"/>
              <a:t>Avoid bunching</a:t>
            </a:r>
          </a:p>
          <a:p>
            <a:pPr lvl="1">
              <a:buFont typeface="Courier New" panose="02070309020205020404" pitchFamily="49" charset="0"/>
              <a:buChar char="o"/>
            </a:pPr>
            <a:r>
              <a:rPr lang="en-US" sz="2400" dirty="0"/>
              <a:t>Use their defensive response of circling to get them to their desired location</a:t>
            </a:r>
          </a:p>
          <a:p>
            <a:pPr lvl="0"/>
            <a:r>
              <a:rPr lang="en-US" sz="2600" dirty="0"/>
              <a:t>Stay calm and patient</a:t>
            </a:r>
          </a:p>
          <a:p>
            <a:pPr lvl="0"/>
            <a:r>
              <a:rPr lang="en-US" sz="2600" dirty="0"/>
              <a:t>Use irregular sound stimuli, not constant </a:t>
            </a:r>
            <a:r>
              <a:rPr lang="en-US" sz="2600" dirty="0" smtClean="0"/>
              <a:t>noise</a:t>
            </a:r>
            <a:endParaRPr lang="en-US" sz="2600"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94326" y="1219201"/>
            <a:ext cx="3759199" cy="5638799"/>
          </a:xfrm>
        </p:spPr>
      </p:pic>
      <p:sp>
        <p:nvSpPr>
          <p:cNvPr id="19" name="AutoShape 7"/>
          <p:cNvSpPr>
            <a:spLocks noChangeArrowheads="1"/>
          </p:cNvSpPr>
          <p:nvPr/>
        </p:nvSpPr>
        <p:spPr bwMode="auto">
          <a:xfrm>
            <a:off x="4992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0" name="Picture 19" descr="Checkoff_rev_RGB.gif"/>
          <p:cNvPicPr>
            <a:picLocks noChangeAspect="1"/>
          </p:cNvPicPr>
          <p:nvPr/>
        </p:nvPicPr>
        <p:blipFill>
          <a:blip r:embed="rId4" cstate="print"/>
          <a:stretch>
            <a:fillRect/>
          </a:stretch>
        </p:blipFill>
        <p:spPr>
          <a:xfrm>
            <a:off x="5334000" y="381000"/>
            <a:ext cx="762000" cy="620806"/>
          </a:xfrm>
          <a:prstGeom prst="rect">
            <a:avLst/>
          </a:prstGeom>
        </p:spPr>
      </p:pic>
      <p:sp>
        <p:nvSpPr>
          <p:cNvPr id="23" name="AutoShape 7"/>
          <p:cNvSpPr>
            <a:spLocks noChangeArrowheads="1"/>
          </p:cNvSpPr>
          <p:nvPr/>
        </p:nvSpPr>
        <p:spPr bwMode="auto">
          <a:xfrm>
            <a:off x="3849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4" name="Picture 23" descr="Checkoff_rev_RGB.gif"/>
          <p:cNvPicPr>
            <a:picLocks noChangeAspect="1"/>
          </p:cNvPicPr>
          <p:nvPr/>
        </p:nvPicPr>
        <p:blipFill>
          <a:blip r:embed="rId4" cstate="print"/>
          <a:stretch>
            <a:fillRect/>
          </a:stretch>
        </p:blipFill>
        <p:spPr>
          <a:xfrm>
            <a:off x="4191000" y="381000"/>
            <a:ext cx="762000" cy="620806"/>
          </a:xfrm>
          <a:prstGeom prst="rect">
            <a:avLst/>
          </a:prstGeom>
        </p:spPr>
      </p:pic>
      <p:sp>
        <p:nvSpPr>
          <p:cNvPr id="25"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6" name="Picture 25" descr="Checkoff_rev_RGB.gif"/>
          <p:cNvPicPr>
            <a:picLocks noChangeAspect="1"/>
          </p:cNvPicPr>
          <p:nvPr/>
        </p:nvPicPr>
        <p:blipFill>
          <a:blip r:embed="rId4" cstate="print"/>
          <a:stretch>
            <a:fillRect/>
          </a:stretch>
        </p:blipFill>
        <p:spPr>
          <a:xfrm>
            <a:off x="3048000" y="381000"/>
            <a:ext cx="762000" cy="620806"/>
          </a:xfrm>
          <a:prstGeom prst="rect">
            <a:avLst/>
          </a:prstGeom>
        </p:spPr>
      </p:pic>
      <p:sp>
        <p:nvSpPr>
          <p:cNvPr id="27" name="AutoShape 7"/>
          <p:cNvSpPr>
            <a:spLocks noChangeArrowheads="1"/>
          </p:cNvSpPr>
          <p:nvPr/>
        </p:nvSpPr>
        <p:spPr bwMode="auto">
          <a:xfrm>
            <a:off x="6099048"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396043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0" y="1219201"/>
            <a:ext cx="5393938" cy="5638799"/>
          </a:xfrm>
        </p:spPr>
        <p:txBody>
          <a:bodyPr anchor="t">
            <a:normAutofit/>
          </a:bodyPr>
          <a:lstStyle/>
          <a:p>
            <a:pPr marL="0" indent="0">
              <a:buNone/>
            </a:pPr>
            <a:r>
              <a:rPr lang="en-US" sz="2600" b="1" dirty="0" smtClean="0"/>
              <a:t>Transition from the truck to the barn</a:t>
            </a:r>
            <a:endParaRPr lang="en-US" sz="2600" b="1" dirty="0"/>
          </a:p>
          <a:p>
            <a:pPr lvl="0"/>
            <a:r>
              <a:rPr lang="en-US" sz="2400" dirty="0" smtClean="0"/>
              <a:t>Exit off a chute</a:t>
            </a:r>
          </a:p>
          <a:p>
            <a:pPr lvl="1">
              <a:buFont typeface="Courier New" panose="02070309020205020404" pitchFamily="49" charset="0"/>
              <a:buChar char="o"/>
            </a:pPr>
            <a:r>
              <a:rPr lang="en-US" sz="2200" dirty="0" smtClean="0"/>
              <a:t>Set chute up to provide proper footing</a:t>
            </a:r>
          </a:p>
          <a:p>
            <a:pPr lvl="1">
              <a:buFont typeface="Courier New" panose="02070309020205020404" pitchFamily="49" charset="0"/>
              <a:buChar char="o"/>
            </a:pPr>
            <a:r>
              <a:rPr lang="en-US" dirty="0" smtClean="0"/>
              <a:t>Clear path of distractions and obstacles</a:t>
            </a:r>
            <a:endParaRPr lang="en-US" sz="2200" dirty="0" smtClean="0"/>
          </a:p>
          <a:p>
            <a:pPr lvl="1">
              <a:buFont typeface="Courier New" panose="02070309020205020404" pitchFamily="49" charset="0"/>
              <a:buChar char="o"/>
            </a:pPr>
            <a:r>
              <a:rPr lang="en-US" sz="2200" dirty="0" smtClean="0"/>
              <a:t>Allow pigs to walk on their own to avoid injury, slipping, and piling up</a:t>
            </a:r>
          </a:p>
          <a:p>
            <a:pPr lvl="1">
              <a:buFont typeface="Courier New" panose="02070309020205020404" pitchFamily="49" charset="0"/>
              <a:buChar char="o"/>
            </a:pPr>
            <a:r>
              <a:rPr lang="en-US" sz="2200" dirty="0" smtClean="0"/>
              <a:t>Never push from behind</a:t>
            </a:r>
          </a:p>
          <a:p>
            <a:pPr lvl="1">
              <a:buFont typeface="Courier New" panose="02070309020205020404" pitchFamily="49" charset="0"/>
              <a:buChar char="o"/>
            </a:pPr>
            <a:r>
              <a:rPr lang="en-US" sz="2200" dirty="0"/>
              <a:t>Be sure the treads </a:t>
            </a:r>
            <a:r>
              <a:rPr lang="en-US" sz="2200" dirty="0" smtClean="0"/>
              <a:t>on the chute are </a:t>
            </a:r>
            <a:r>
              <a:rPr lang="en-US" sz="2200" dirty="0"/>
              <a:t>spaced </a:t>
            </a:r>
            <a:r>
              <a:rPr lang="en-US" sz="2200" dirty="0" smtClean="0"/>
              <a:t>appropriately</a:t>
            </a:r>
            <a:endParaRPr lang="en-US" sz="2200"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84801" y="1219201"/>
            <a:ext cx="3759199" cy="5638799"/>
          </a:xfrm>
        </p:spPr>
      </p:pic>
      <p:sp>
        <p:nvSpPr>
          <p:cNvPr id="19" name="AutoShape 7"/>
          <p:cNvSpPr>
            <a:spLocks noChangeArrowheads="1"/>
          </p:cNvSpPr>
          <p:nvPr/>
        </p:nvSpPr>
        <p:spPr bwMode="auto">
          <a:xfrm>
            <a:off x="4992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0" name="Picture 19" descr="Checkoff_rev_RGB.gif"/>
          <p:cNvPicPr>
            <a:picLocks noChangeAspect="1"/>
          </p:cNvPicPr>
          <p:nvPr/>
        </p:nvPicPr>
        <p:blipFill>
          <a:blip r:embed="rId4" cstate="print"/>
          <a:stretch>
            <a:fillRect/>
          </a:stretch>
        </p:blipFill>
        <p:spPr>
          <a:xfrm>
            <a:off x="5334000" y="381000"/>
            <a:ext cx="762000" cy="620806"/>
          </a:xfrm>
          <a:prstGeom prst="rect">
            <a:avLst/>
          </a:prstGeom>
        </p:spPr>
      </p:pic>
      <p:sp>
        <p:nvSpPr>
          <p:cNvPr id="23" name="AutoShape 7"/>
          <p:cNvSpPr>
            <a:spLocks noChangeArrowheads="1"/>
          </p:cNvSpPr>
          <p:nvPr/>
        </p:nvSpPr>
        <p:spPr bwMode="auto">
          <a:xfrm>
            <a:off x="3849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4" name="Picture 23" descr="Checkoff_rev_RGB.gif"/>
          <p:cNvPicPr>
            <a:picLocks noChangeAspect="1"/>
          </p:cNvPicPr>
          <p:nvPr/>
        </p:nvPicPr>
        <p:blipFill>
          <a:blip r:embed="rId4" cstate="print"/>
          <a:stretch>
            <a:fillRect/>
          </a:stretch>
        </p:blipFill>
        <p:spPr>
          <a:xfrm>
            <a:off x="4191000" y="381000"/>
            <a:ext cx="762000" cy="620806"/>
          </a:xfrm>
          <a:prstGeom prst="rect">
            <a:avLst/>
          </a:prstGeom>
        </p:spPr>
      </p:pic>
      <p:sp>
        <p:nvSpPr>
          <p:cNvPr id="25"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6" name="Picture 25" descr="Checkoff_rev_RGB.gif"/>
          <p:cNvPicPr>
            <a:picLocks noChangeAspect="1"/>
          </p:cNvPicPr>
          <p:nvPr/>
        </p:nvPicPr>
        <p:blipFill>
          <a:blip r:embed="rId4" cstate="print"/>
          <a:stretch>
            <a:fillRect/>
          </a:stretch>
        </p:blipFill>
        <p:spPr>
          <a:xfrm>
            <a:off x="3048000" y="381000"/>
            <a:ext cx="762000" cy="620806"/>
          </a:xfrm>
          <a:prstGeom prst="rect">
            <a:avLst/>
          </a:prstGeom>
        </p:spPr>
      </p:pic>
      <p:sp>
        <p:nvSpPr>
          <p:cNvPr id="27" name="AutoShape 7"/>
          <p:cNvSpPr>
            <a:spLocks noChangeArrowheads="1"/>
          </p:cNvSpPr>
          <p:nvPr/>
        </p:nvSpPr>
        <p:spPr bwMode="auto">
          <a:xfrm>
            <a:off x="6099048"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167577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7960" y="1219201"/>
            <a:ext cx="4906473" cy="5638799"/>
          </a:xfrm>
        </p:spPr>
        <p:txBody>
          <a:bodyPr anchor="t">
            <a:normAutofit/>
          </a:bodyPr>
          <a:lstStyle/>
          <a:p>
            <a:pPr marL="57150" indent="0">
              <a:buNone/>
            </a:pPr>
            <a:r>
              <a:rPr lang="en-US" sz="2600" b="1" dirty="0"/>
              <a:t>Transition from the truck to the </a:t>
            </a:r>
            <a:r>
              <a:rPr lang="en-US" sz="2600" b="1" dirty="0" smtClean="0"/>
              <a:t>barn continued</a:t>
            </a:r>
            <a:endParaRPr lang="en-US" sz="2200" dirty="0" smtClean="0"/>
          </a:p>
          <a:p>
            <a:pPr lvl="1">
              <a:buFont typeface="Courier New" panose="02070309020205020404" pitchFamily="49" charset="0"/>
              <a:buChar char="o"/>
            </a:pPr>
            <a:r>
              <a:rPr lang="en-US" sz="2200" dirty="0" smtClean="0"/>
              <a:t>Make </a:t>
            </a:r>
            <a:r>
              <a:rPr lang="en-US" sz="2200" dirty="0"/>
              <a:t>sure the exit location is well lit</a:t>
            </a:r>
          </a:p>
          <a:p>
            <a:pPr lvl="1">
              <a:buFont typeface="Courier New" panose="02070309020205020404" pitchFamily="49" charset="0"/>
              <a:buChar char="o"/>
            </a:pPr>
            <a:r>
              <a:rPr lang="en-US" sz="2200" dirty="0" smtClean="0"/>
              <a:t>Remove clutter and debris</a:t>
            </a:r>
          </a:p>
          <a:p>
            <a:pPr lvl="1">
              <a:buFont typeface="Courier New" panose="02070309020205020404" pitchFamily="49" charset="0"/>
              <a:buChar char="o"/>
            </a:pPr>
            <a:r>
              <a:rPr lang="en-US" sz="2200" dirty="0" smtClean="0"/>
              <a:t>Have the significance of noise come from the handlers</a:t>
            </a:r>
          </a:p>
          <a:p>
            <a:pPr lvl="1">
              <a:buFont typeface="Courier New" panose="02070309020205020404" pitchFamily="49" charset="0"/>
              <a:buChar char="o"/>
            </a:pPr>
            <a:r>
              <a:rPr lang="en-US" sz="2200" dirty="0"/>
              <a:t>Make </a:t>
            </a:r>
            <a:r>
              <a:rPr lang="en-US" sz="2200" dirty="0" smtClean="0"/>
              <a:t>sure the </a:t>
            </a:r>
            <a:r>
              <a:rPr lang="en-US" sz="2200" dirty="0"/>
              <a:t>environment is at a comfortable temperature</a:t>
            </a:r>
          </a:p>
          <a:p>
            <a:pPr lvl="1">
              <a:buFont typeface="Courier New" panose="02070309020205020404" pitchFamily="49" charset="0"/>
              <a:buChar char="o"/>
            </a:pPr>
            <a:r>
              <a:rPr lang="en-US" sz="2200" dirty="0"/>
              <a:t>Create curved paths </a:t>
            </a:r>
            <a:r>
              <a:rPr lang="en-US" sz="2200" dirty="0" smtClean="0"/>
              <a:t> whenever possible instead </a:t>
            </a:r>
            <a:r>
              <a:rPr lang="en-US" sz="2200" dirty="0"/>
              <a:t>of sharp </a:t>
            </a:r>
            <a:r>
              <a:rPr lang="en-US" sz="2200" dirty="0" smtClean="0"/>
              <a:t>turns</a:t>
            </a:r>
            <a:endParaRPr lang="en-US" sz="2200" dirty="0"/>
          </a:p>
        </p:txBody>
      </p:sp>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14433" y="1219200"/>
            <a:ext cx="4229567" cy="2819399"/>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900" y="4038599"/>
            <a:ext cx="4229100" cy="2819400"/>
          </a:xfrm>
          <a:prstGeom prst="rect">
            <a:avLst/>
          </a:prstGeom>
        </p:spPr>
      </p:pic>
      <p:sp>
        <p:nvSpPr>
          <p:cNvPr id="19" name="AutoShape 7"/>
          <p:cNvSpPr>
            <a:spLocks noChangeArrowheads="1"/>
          </p:cNvSpPr>
          <p:nvPr/>
        </p:nvSpPr>
        <p:spPr bwMode="auto">
          <a:xfrm>
            <a:off x="4992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0" name="Picture 19" descr="Checkoff_rev_RGB.gif"/>
          <p:cNvPicPr>
            <a:picLocks noChangeAspect="1"/>
          </p:cNvPicPr>
          <p:nvPr/>
        </p:nvPicPr>
        <p:blipFill>
          <a:blip r:embed="rId5" cstate="print"/>
          <a:stretch>
            <a:fillRect/>
          </a:stretch>
        </p:blipFill>
        <p:spPr>
          <a:xfrm>
            <a:off x="5334000" y="381000"/>
            <a:ext cx="762000" cy="620806"/>
          </a:xfrm>
          <a:prstGeom prst="rect">
            <a:avLst/>
          </a:prstGeom>
        </p:spPr>
      </p:pic>
      <p:sp>
        <p:nvSpPr>
          <p:cNvPr id="23" name="AutoShape 7"/>
          <p:cNvSpPr>
            <a:spLocks noChangeArrowheads="1"/>
          </p:cNvSpPr>
          <p:nvPr/>
        </p:nvSpPr>
        <p:spPr bwMode="auto">
          <a:xfrm>
            <a:off x="3849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4" name="Picture 23" descr="Checkoff_rev_RGB.gif"/>
          <p:cNvPicPr>
            <a:picLocks noChangeAspect="1"/>
          </p:cNvPicPr>
          <p:nvPr/>
        </p:nvPicPr>
        <p:blipFill>
          <a:blip r:embed="rId5" cstate="print"/>
          <a:stretch>
            <a:fillRect/>
          </a:stretch>
        </p:blipFill>
        <p:spPr>
          <a:xfrm>
            <a:off x="4191000" y="381000"/>
            <a:ext cx="762000" cy="620806"/>
          </a:xfrm>
          <a:prstGeom prst="rect">
            <a:avLst/>
          </a:prstGeom>
        </p:spPr>
      </p:pic>
      <p:sp>
        <p:nvSpPr>
          <p:cNvPr id="25"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6" name="Picture 25" descr="Checkoff_rev_RGB.gif"/>
          <p:cNvPicPr>
            <a:picLocks noChangeAspect="1"/>
          </p:cNvPicPr>
          <p:nvPr/>
        </p:nvPicPr>
        <p:blipFill>
          <a:blip r:embed="rId5" cstate="print"/>
          <a:stretch>
            <a:fillRect/>
          </a:stretch>
        </p:blipFill>
        <p:spPr>
          <a:xfrm>
            <a:off x="3048000" y="381000"/>
            <a:ext cx="762000" cy="620806"/>
          </a:xfrm>
          <a:prstGeom prst="rect">
            <a:avLst/>
          </a:prstGeom>
        </p:spPr>
      </p:pic>
      <p:sp>
        <p:nvSpPr>
          <p:cNvPr id="27" name="AutoShape 7"/>
          <p:cNvSpPr>
            <a:spLocks noChangeArrowheads="1"/>
          </p:cNvSpPr>
          <p:nvPr/>
        </p:nvSpPr>
        <p:spPr bwMode="auto">
          <a:xfrm>
            <a:off x="6099048"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32699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 y="1219201"/>
            <a:ext cx="4911159" cy="5638799"/>
          </a:xfrm>
        </p:spPr>
        <p:txBody>
          <a:bodyPr anchor="t">
            <a:normAutofit/>
          </a:bodyPr>
          <a:lstStyle/>
          <a:p>
            <a:pPr marL="0" indent="0">
              <a:buNone/>
            </a:pPr>
            <a:r>
              <a:rPr lang="en-US" sz="2600" b="1" dirty="0"/>
              <a:t>As pigs enter the </a:t>
            </a:r>
            <a:r>
              <a:rPr lang="en-US" sz="2600" b="1" dirty="0" smtClean="0"/>
              <a:t>barn</a:t>
            </a:r>
            <a:endParaRPr lang="en-US" sz="2600" b="1" dirty="0"/>
          </a:p>
          <a:p>
            <a:pPr lvl="0"/>
            <a:r>
              <a:rPr lang="en-US" sz="2400" dirty="0"/>
              <a:t>They will enter a large pen</a:t>
            </a:r>
          </a:p>
          <a:p>
            <a:pPr lvl="0"/>
            <a:r>
              <a:rPr lang="en-US" sz="2400" dirty="0"/>
              <a:t>They will be sorted by </a:t>
            </a:r>
            <a:r>
              <a:rPr lang="en-US" sz="2400" dirty="0" smtClean="0"/>
              <a:t>weight</a:t>
            </a:r>
          </a:p>
          <a:p>
            <a:pPr lvl="1">
              <a:buFont typeface="Courier New" panose="02070309020205020404" pitchFamily="49" charset="0"/>
              <a:buChar char="o"/>
            </a:pPr>
            <a:r>
              <a:rPr lang="en-US" sz="2200" dirty="0"/>
              <a:t>Fall-out pig = </a:t>
            </a:r>
            <a:r>
              <a:rPr lang="en-US" sz="2200" dirty="0" smtClean="0"/>
              <a:t>pig </a:t>
            </a:r>
            <a:r>
              <a:rPr lang="en-US" sz="2200" dirty="0"/>
              <a:t>not getting enough nourishment and is losing weight instead of gaining weight or is injured</a:t>
            </a:r>
          </a:p>
          <a:p>
            <a:pPr marL="0" indent="0">
              <a:buNone/>
            </a:pPr>
            <a:r>
              <a:rPr lang="en-US" sz="2600" b="1" dirty="0" smtClean="0"/>
              <a:t>Handlers should</a:t>
            </a:r>
            <a:endParaRPr lang="en-US" sz="2600" b="1" dirty="0"/>
          </a:p>
          <a:p>
            <a:pPr lvl="0"/>
            <a:r>
              <a:rPr lang="en-US" sz="2400" dirty="0"/>
              <a:t>Look for fall-out pigs</a:t>
            </a:r>
          </a:p>
          <a:p>
            <a:r>
              <a:rPr lang="en-US" sz="2400" dirty="0"/>
              <a:t>Have pens available for them</a:t>
            </a:r>
          </a:p>
          <a:p>
            <a:pPr marL="0" indent="0">
              <a:buNone/>
            </a:pPr>
            <a:endParaRPr lang="en-US" dirty="0"/>
          </a:p>
          <a:p>
            <a:pPr lvl="1"/>
            <a:endParaRPr lang="en-US" sz="2000" dirty="0"/>
          </a:p>
          <a:p>
            <a:pPr lvl="0"/>
            <a:endParaRPr lang="en-US" sz="2400" dirty="0"/>
          </a:p>
        </p:txBody>
      </p:sp>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13340" y="1219200"/>
            <a:ext cx="4230660" cy="2819399"/>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1158" y="4036104"/>
            <a:ext cx="4232842" cy="2821895"/>
          </a:xfrm>
          <a:prstGeom prst="rect">
            <a:avLst/>
          </a:prstGeom>
        </p:spPr>
      </p:pic>
      <p:sp>
        <p:nvSpPr>
          <p:cNvPr id="20" name="AutoShape 7"/>
          <p:cNvSpPr>
            <a:spLocks noChangeArrowheads="1"/>
          </p:cNvSpPr>
          <p:nvPr/>
        </p:nvSpPr>
        <p:spPr bwMode="auto">
          <a:xfrm>
            <a:off x="4992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1" name="Picture 20" descr="Checkoff_rev_RGB.gif"/>
          <p:cNvPicPr>
            <a:picLocks noChangeAspect="1"/>
          </p:cNvPicPr>
          <p:nvPr/>
        </p:nvPicPr>
        <p:blipFill>
          <a:blip r:embed="rId5" cstate="print"/>
          <a:stretch>
            <a:fillRect/>
          </a:stretch>
        </p:blipFill>
        <p:spPr>
          <a:xfrm>
            <a:off x="5334000" y="381000"/>
            <a:ext cx="762000" cy="620806"/>
          </a:xfrm>
          <a:prstGeom prst="rect">
            <a:avLst/>
          </a:prstGeom>
        </p:spPr>
      </p:pic>
      <p:sp>
        <p:nvSpPr>
          <p:cNvPr id="23" name="AutoShape 7"/>
          <p:cNvSpPr>
            <a:spLocks noChangeArrowheads="1"/>
          </p:cNvSpPr>
          <p:nvPr/>
        </p:nvSpPr>
        <p:spPr bwMode="auto">
          <a:xfrm>
            <a:off x="3849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4" name="Picture 23" descr="Checkoff_rev_RGB.gif"/>
          <p:cNvPicPr>
            <a:picLocks noChangeAspect="1"/>
          </p:cNvPicPr>
          <p:nvPr/>
        </p:nvPicPr>
        <p:blipFill>
          <a:blip r:embed="rId5" cstate="print"/>
          <a:stretch>
            <a:fillRect/>
          </a:stretch>
        </p:blipFill>
        <p:spPr>
          <a:xfrm>
            <a:off x="4191000" y="381000"/>
            <a:ext cx="762000" cy="620806"/>
          </a:xfrm>
          <a:prstGeom prst="rect">
            <a:avLst/>
          </a:prstGeom>
        </p:spPr>
      </p:pic>
      <p:sp>
        <p:nvSpPr>
          <p:cNvPr id="25"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6" name="Picture 25" descr="Checkoff_rev_RGB.gif"/>
          <p:cNvPicPr>
            <a:picLocks noChangeAspect="1"/>
          </p:cNvPicPr>
          <p:nvPr/>
        </p:nvPicPr>
        <p:blipFill>
          <a:blip r:embed="rId5" cstate="print"/>
          <a:stretch>
            <a:fillRect/>
          </a:stretch>
        </p:blipFill>
        <p:spPr>
          <a:xfrm>
            <a:off x="3048000" y="381000"/>
            <a:ext cx="762000" cy="620806"/>
          </a:xfrm>
          <a:prstGeom prst="rect">
            <a:avLst/>
          </a:prstGeom>
        </p:spPr>
      </p:pic>
      <p:sp>
        <p:nvSpPr>
          <p:cNvPr id="27" name="AutoShape 7"/>
          <p:cNvSpPr>
            <a:spLocks noChangeArrowheads="1"/>
          </p:cNvSpPr>
          <p:nvPr/>
        </p:nvSpPr>
        <p:spPr bwMode="auto">
          <a:xfrm>
            <a:off x="7239000"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8" name="AutoShape 7"/>
          <p:cNvSpPr>
            <a:spLocks noChangeArrowheads="1"/>
          </p:cNvSpPr>
          <p:nvPr/>
        </p:nvSpPr>
        <p:spPr bwMode="auto">
          <a:xfrm>
            <a:off x="6135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9" name="Picture 28" descr="Checkoff_rev_RGB.gif"/>
          <p:cNvPicPr>
            <a:picLocks noChangeAspect="1"/>
          </p:cNvPicPr>
          <p:nvPr/>
        </p:nvPicPr>
        <p:blipFill>
          <a:blip r:embed="rId5" cstate="print"/>
          <a:stretch>
            <a:fillRect/>
          </a:stretch>
        </p:blipFill>
        <p:spPr>
          <a:xfrm>
            <a:off x="6513513" y="369794"/>
            <a:ext cx="762000" cy="620806"/>
          </a:xfrm>
          <a:prstGeom prst="rect">
            <a:avLst/>
          </a:prstGeom>
        </p:spPr>
      </p:pic>
    </p:spTree>
    <p:extLst>
      <p:ext uri="{BB962C8B-B14F-4D97-AF65-F5344CB8AC3E}">
        <p14:creationId xmlns:p14="http://schemas.microsoft.com/office/powerpoint/2010/main" val="2958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0" y="1237587"/>
            <a:ext cx="5410200" cy="5620414"/>
          </a:xfrm>
        </p:spPr>
        <p:txBody>
          <a:bodyPr anchor="t">
            <a:normAutofit/>
          </a:bodyPr>
          <a:lstStyle/>
          <a:p>
            <a:pPr marL="0" indent="0">
              <a:buNone/>
            </a:pPr>
            <a:r>
              <a:rPr lang="en-US" sz="2600" b="1" dirty="0"/>
              <a:t>Picking up a smaller </a:t>
            </a:r>
            <a:r>
              <a:rPr lang="en-US" sz="2600" b="1" dirty="0" smtClean="0"/>
              <a:t>pig</a:t>
            </a:r>
            <a:endParaRPr lang="en-US" sz="2600" b="1" dirty="0"/>
          </a:p>
          <a:p>
            <a:pPr lvl="0"/>
            <a:r>
              <a:rPr lang="en-US" sz="2400" dirty="0"/>
              <a:t>Catch the pig by its back leg</a:t>
            </a:r>
          </a:p>
          <a:p>
            <a:pPr lvl="0"/>
            <a:r>
              <a:rPr lang="en-US" sz="2400" dirty="0"/>
              <a:t>Hold it with its head down and back legs pointing up</a:t>
            </a:r>
          </a:p>
          <a:p>
            <a:pPr lvl="1">
              <a:buFont typeface="Courier New" panose="02070309020205020404" pitchFamily="49" charset="0"/>
              <a:buChar char="o"/>
            </a:pPr>
            <a:r>
              <a:rPr lang="en-US" sz="2200" dirty="0"/>
              <a:t>The pig will be fully </a:t>
            </a:r>
            <a:r>
              <a:rPr lang="en-US" sz="2200" dirty="0" smtClean="0"/>
              <a:t>extended</a:t>
            </a:r>
          </a:p>
          <a:p>
            <a:pPr lvl="1">
              <a:buFont typeface="Courier New" panose="02070309020205020404" pitchFamily="49" charset="0"/>
              <a:buChar char="o"/>
            </a:pPr>
            <a:r>
              <a:rPr lang="en-US" sz="2200" dirty="0" smtClean="0"/>
              <a:t>Do not twist a pig’s leg or pick it up by the front legs</a:t>
            </a:r>
          </a:p>
          <a:p>
            <a:pPr lvl="1">
              <a:buFont typeface="Courier New" panose="02070309020205020404" pitchFamily="49" charset="0"/>
              <a:buChar char="o"/>
            </a:pPr>
            <a:r>
              <a:rPr lang="en-US" sz="2200" dirty="0" smtClean="0"/>
              <a:t>Never drop a pig into the pen or the alley</a:t>
            </a:r>
            <a:endParaRPr lang="en-US" sz="2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5530" y="1211140"/>
            <a:ext cx="3778469" cy="5646860"/>
          </a:xfrm>
          <a:prstGeom prst="rect">
            <a:avLst/>
          </a:prstGeom>
        </p:spPr>
      </p:pic>
      <p:sp>
        <p:nvSpPr>
          <p:cNvPr id="20" name="AutoShape 7"/>
          <p:cNvSpPr>
            <a:spLocks noChangeArrowheads="1"/>
          </p:cNvSpPr>
          <p:nvPr/>
        </p:nvSpPr>
        <p:spPr bwMode="auto">
          <a:xfrm>
            <a:off x="4992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1" name="Picture 20" descr="Checkoff_rev_RGB.gif"/>
          <p:cNvPicPr>
            <a:picLocks noChangeAspect="1"/>
          </p:cNvPicPr>
          <p:nvPr/>
        </p:nvPicPr>
        <p:blipFill>
          <a:blip r:embed="rId4" cstate="print"/>
          <a:stretch>
            <a:fillRect/>
          </a:stretch>
        </p:blipFill>
        <p:spPr>
          <a:xfrm>
            <a:off x="5334000" y="381000"/>
            <a:ext cx="762000" cy="620806"/>
          </a:xfrm>
          <a:prstGeom prst="rect">
            <a:avLst/>
          </a:prstGeom>
        </p:spPr>
      </p:pic>
      <p:sp>
        <p:nvSpPr>
          <p:cNvPr id="23" name="AutoShape 7"/>
          <p:cNvSpPr>
            <a:spLocks noChangeArrowheads="1"/>
          </p:cNvSpPr>
          <p:nvPr/>
        </p:nvSpPr>
        <p:spPr bwMode="auto">
          <a:xfrm>
            <a:off x="3849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4" name="Picture 23" descr="Checkoff_rev_RGB.gif"/>
          <p:cNvPicPr>
            <a:picLocks noChangeAspect="1"/>
          </p:cNvPicPr>
          <p:nvPr/>
        </p:nvPicPr>
        <p:blipFill>
          <a:blip r:embed="rId4" cstate="print"/>
          <a:stretch>
            <a:fillRect/>
          </a:stretch>
        </p:blipFill>
        <p:spPr>
          <a:xfrm>
            <a:off x="4191000" y="381000"/>
            <a:ext cx="762000" cy="620806"/>
          </a:xfrm>
          <a:prstGeom prst="rect">
            <a:avLst/>
          </a:prstGeom>
        </p:spPr>
      </p:pic>
      <p:sp>
        <p:nvSpPr>
          <p:cNvPr id="25"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6" name="Picture 25" descr="Checkoff_rev_RGB.gif"/>
          <p:cNvPicPr>
            <a:picLocks noChangeAspect="1"/>
          </p:cNvPicPr>
          <p:nvPr/>
        </p:nvPicPr>
        <p:blipFill>
          <a:blip r:embed="rId4" cstate="print"/>
          <a:stretch>
            <a:fillRect/>
          </a:stretch>
        </p:blipFill>
        <p:spPr>
          <a:xfrm>
            <a:off x="3048000" y="381000"/>
            <a:ext cx="762000" cy="620806"/>
          </a:xfrm>
          <a:prstGeom prst="rect">
            <a:avLst/>
          </a:prstGeom>
        </p:spPr>
      </p:pic>
      <p:sp>
        <p:nvSpPr>
          <p:cNvPr id="27" name="AutoShape 7"/>
          <p:cNvSpPr>
            <a:spLocks noChangeArrowheads="1"/>
          </p:cNvSpPr>
          <p:nvPr/>
        </p:nvSpPr>
        <p:spPr bwMode="auto">
          <a:xfrm>
            <a:off x="7239000"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8" name="AutoShape 7"/>
          <p:cNvSpPr>
            <a:spLocks noChangeArrowheads="1"/>
          </p:cNvSpPr>
          <p:nvPr/>
        </p:nvSpPr>
        <p:spPr bwMode="auto">
          <a:xfrm>
            <a:off x="6135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9" name="Picture 28" descr="Checkoff_rev_RGB.gif"/>
          <p:cNvPicPr>
            <a:picLocks noChangeAspect="1"/>
          </p:cNvPicPr>
          <p:nvPr/>
        </p:nvPicPr>
        <p:blipFill>
          <a:blip r:embed="rId4" cstate="print"/>
          <a:stretch>
            <a:fillRect/>
          </a:stretch>
        </p:blipFill>
        <p:spPr>
          <a:xfrm>
            <a:off x="6513513" y="369794"/>
            <a:ext cx="762000" cy="620806"/>
          </a:xfrm>
          <a:prstGeom prst="rect">
            <a:avLst/>
          </a:prstGeom>
        </p:spPr>
      </p:pic>
    </p:spTree>
    <p:extLst>
      <p:ext uri="{BB962C8B-B14F-4D97-AF65-F5344CB8AC3E}">
        <p14:creationId xmlns:p14="http://schemas.microsoft.com/office/powerpoint/2010/main" val="40456102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 y="1255960"/>
            <a:ext cx="5384800" cy="5602040"/>
          </a:xfrm>
        </p:spPr>
        <p:txBody>
          <a:bodyPr anchor="t"/>
          <a:lstStyle/>
          <a:p>
            <a:pPr marL="0" indent="0">
              <a:buNone/>
            </a:pPr>
            <a:r>
              <a:rPr lang="en-US" sz="2600" b="1" dirty="0" smtClean="0"/>
              <a:t>Weaning</a:t>
            </a:r>
          </a:p>
          <a:p>
            <a:r>
              <a:rPr lang="en-US" dirty="0" smtClean="0"/>
              <a:t>Young pigs </a:t>
            </a:r>
            <a:r>
              <a:rPr lang="en-US" dirty="0"/>
              <a:t>move to the next stage of production</a:t>
            </a:r>
            <a:endParaRPr lang="en-US" sz="2000" dirty="0"/>
          </a:p>
          <a:p>
            <a:pPr lvl="0"/>
            <a:r>
              <a:rPr lang="en-US" dirty="0"/>
              <a:t>Sows show:</a:t>
            </a:r>
            <a:endParaRPr lang="en-US" sz="2000" dirty="0"/>
          </a:p>
          <a:p>
            <a:pPr lvl="1">
              <a:buFont typeface="Courier New" panose="02070309020205020404" pitchFamily="49" charset="0"/>
              <a:buChar char="o"/>
            </a:pPr>
            <a:r>
              <a:rPr lang="en-US" dirty="0"/>
              <a:t>Behavioral signs</a:t>
            </a:r>
            <a:endParaRPr lang="en-US" sz="1800" dirty="0"/>
          </a:p>
          <a:p>
            <a:pPr lvl="1">
              <a:buFont typeface="Courier New" panose="02070309020205020404" pitchFamily="49" charset="0"/>
              <a:buChar char="o"/>
            </a:pPr>
            <a:r>
              <a:rPr lang="en-US" dirty="0"/>
              <a:t>Physical signs</a:t>
            </a:r>
            <a:endParaRPr lang="en-US" sz="1800" dirty="0"/>
          </a:p>
          <a:p>
            <a:pPr marL="0" indent="0">
              <a:buNone/>
            </a:pPr>
            <a:r>
              <a:rPr lang="en-US" sz="2600" b="1" dirty="0" smtClean="0"/>
              <a:t>The sow’s instinct</a:t>
            </a:r>
            <a:endParaRPr lang="en-US" sz="2600" b="1" dirty="0"/>
          </a:p>
          <a:p>
            <a:pPr lvl="0"/>
            <a:r>
              <a:rPr lang="en-US" dirty="0"/>
              <a:t>May stimulate her to protect her </a:t>
            </a:r>
            <a:r>
              <a:rPr lang="en-US" dirty="0" smtClean="0"/>
              <a:t>pigs</a:t>
            </a:r>
          </a:p>
          <a:p>
            <a:pPr lvl="0"/>
            <a:r>
              <a:rPr lang="en-US" dirty="0" smtClean="0"/>
              <a:t>May becomes </a:t>
            </a:r>
            <a:r>
              <a:rPr lang="en-US" dirty="0"/>
              <a:t>a safety </a:t>
            </a:r>
            <a:r>
              <a:rPr lang="en-US" dirty="0" smtClean="0"/>
              <a:t>hazard</a:t>
            </a:r>
            <a:endParaRPr lang="en-US" sz="2000" dirty="0"/>
          </a:p>
        </p:txBody>
      </p:sp>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84801" y="1219201"/>
            <a:ext cx="3759199" cy="5638800"/>
          </a:xfrm>
        </p:spPr>
      </p:pic>
      <p:sp>
        <p:nvSpPr>
          <p:cNvPr id="16" name="AutoShape 7"/>
          <p:cNvSpPr>
            <a:spLocks noChangeArrowheads="1"/>
          </p:cNvSpPr>
          <p:nvPr/>
        </p:nvSpPr>
        <p:spPr bwMode="auto">
          <a:xfrm>
            <a:off x="2679192" y="338328"/>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3010387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0" y="1236261"/>
            <a:ext cx="5410200" cy="4541203"/>
          </a:xfrm>
        </p:spPr>
        <p:txBody>
          <a:bodyPr anchor="t">
            <a:normAutofit/>
          </a:bodyPr>
          <a:lstStyle/>
          <a:p>
            <a:pPr marL="0" indent="0">
              <a:buNone/>
            </a:pPr>
            <a:r>
              <a:rPr lang="en-US" sz="2600" b="1" dirty="0" smtClean="0"/>
              <a:t>Setting </a:t>
            </a:r>
            <a:r>
              <a:rPr lang="en-US" sz="2600" b="1" dirty="0"/>
              <a:t>down a smaller </a:t>
            </a:r>
            <a:r>
              <a:rPr lang="en-US" sz="2600" b="1" dirty="0" smtClean="0"/>
              <a:t>pig</a:t>
            </a:r>
            <a:endParaRPr lang="en-US" sz="2600" b="1" dirty="0"/>
          </a:p>
          <a:p>
            <a:pPr lvl="0"/>
            <a:r>
              <a:rPr lang="en-US" sz="2400" dirty="0"/>
              <a:t>Allow the pig’s front feet to touch the ground</a:t>
            </a:r>
          </a:p>
          <a:p>
            <a:pPr lvl="0"/>
            <a:r>
              <a:rPr lang="en-US" sz="2400" dirty="0"/>
              <a:t>Release its back legs carefully</a:t>
            </a:r>
          </a:p>
          <a:p>
            <a:r>
              <a:rPr lang="en-US" dirty="0"/>
              <a:t>T</a:t>
            </a:r>
            <a:r>
              <a:rPr lang="en-US" sz="2400" dirty="0" smtClean="0"/>
              <a:t>he </a:t>
            </a:r>
            <a:r>
              <a:rPr lang="en-US" sz="2400" dirty="0"/>
              <a:t>pig should be upright on four </a:t>
            </a:r>
            <a:r>
              <a:rPr lang="en-US" sz="2400" dirty="0" smtClean="0"/>
              <a:t>legs</a:t>
            </a:r>
          </a:p>
        </p:txBody>
      </p:sp>
      <p:pic>
        <p:nvPicPr>
          <p:cNvPr id="20" name="Content Placeholder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219201"/>
            <a:ext cx="3733800" cy="5638799"/>
          </a:xfrm>
          <a:prstGeom prst="rect">
            <a:avLst/>
          </a:prstGeom>
        </p:spPr>
      </p:pic>
      <p:sp>
        <p:nvSpPr>
          <p:cNvPr id="21" name="AutoShape 7"/>
          <p:cNvSpPr>
            <a:spLocks noChangeArrowheads="1"/>
          </p:cNvSpPr>
          <p:nvPr/>
        </p:nvSpPr>
        <p:spPr bwMode="auto">
          <a:xfrm>
            <a:off x="4992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3" name="Picture 22" descr="Checkoff_rev_RGB.gif"/>
          <p:cNvPicPr>
            <a:picLocks noChangeAspect="1"/>
          </p:cNvPicPr>
          <p:nvPr/>
        </p:nvPicPr>
        <p:blipFill>
          <a:blip r:embed="rId4" cstate="print"/>
          <a:stretch>
            <a:fillRect/>
          </a:stretch>
        </p:blipFill>
        <p:spPr>
          <a:xfrm>
            <a:off x="5334000" y="381000"/>
            <a:ext cx="762000" cy="620806"/>
          </a:xfrm>
          <a:prstGeom prst="rect">
            <a:avLst/>
          </a:prstGeom>
        </p:spPr>
      </p:pic>
      <p:sp>
        <p:nvSpPr>
          <p:cNvPr id="24" name="AutoShape 7"/>
          <p:cNvSpPr>
            <a:spLocks noChangeArrowheads="1"/>
          </p:cNvSpPr>
          <p:nvPr/>
        </p:nvSpPr>
        <p:spPr bwMode="auto">
          <a:xfrm>
            <a:off x="3849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5" name="Picture 24" descr="Checkoff_rev_RGB.gif"/>
          <p:cNvPicPr>
            <a:picLocks noChangeAspect="1"/>
          </p:cNvPicPr>
          <p:nvPr/>
        </p:nvPicPr>
        <p:blipFill>
          <a:blip r:embed="rId4" cstate="print"/>
          <a:stretch>
            <a:fillRect/>
          </a:stretch>
        </p:blipFill>
        <p:spPr>
          <a:xfrm>
            <a:off x="4191000" y="381000"/>
            <a:ext cx="762000" cy="620806"/>
          </a:xfrm>
          <a:prstGeom prst="rect">
            <a:avLst/>
          </a:prstGeom>
        </p:spPr>
      </p:pic>
      <p:sp>
        <p:nvSpPr>
          <p:cNvPr id="26"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7" name="Picture 26" descr="Checkoff_rev_RGB.gif"/>
          <p:cNvPicPr>
            <a:picLocks noChangeAspect="1"/>
          </p:cNvPicPr>
          <p:nvPr/>
        </p:nvPicPr>
        <p:blipFill>
          <a:blip r:embed="rId4" cstate="print"/>
          <a:stretch>
            <a:fillRect/>
          </a:stretch>
        </p:blipFill>
        <p:spPr>
          <a:xfrm>
            <a:off x="3048000" y="381000"/>
            <a:ext cx="762000" cy="620806"/>
          </a:xfrm>
          <a:prstGeom prst="rect">
            <a:avLst/>
          </a:prstGeom>
        </p:spPr>
      </p:pic>
      <p:sp>
        <p:nvSpPr>
          <p:cNvPr id="28" name="AutoShape 7"/>
          <p:cNvSpPr>
            <a:spLocks noChangeArrowheads="1"/>
          </p:cNvSpPr>
          <p:nvPr/>
        </p:nvSpPr>
        <p:spPr bwMode="auto">
          <a:xfrm>
            <a:off x="7239000"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9" name="AutoShape 7"/>
          <p:cNvSpPr>
            <a:spLocks noChangeArrowheads="1"/>
          </p:cNvSpPr>
          <p:nvPr/>
        </p:nvSpPr>
        <p:spPr bwMode="auto">
          <a:xfrm>
            <a:off x="6135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30" name="Picture 29" descr="Checkoff_rev_RGB.gif"/>
          <p:cNvPicPr>
            <a:picLocks noChangeAspect="1"/>
          </p:cNvPicPr>
          <p:nvPr/>
        </p:nvPicPr>
        <p:blipFill>
          <a:blip r:embed="rId4" cstate="print"/>
          <a:stretch>
            <a:fillRect/>
          </a:stretch>
        </p:blipFill>
        <p:spPr>
          <a:xfrm>
            <a:off x="6513513" y="369794"/>
            <a:ext cx="762000" cy="620806"/>
          </a:xfrm>
          <a:prstGeom prst="rect">
            <a:avLst/>
          </a:prstGeom>
        </p:spPr>
      </p:pic>
    </p:spTree>
    <p:extLst>
      <p:ext uri="{BB962C8B-B14F-4D97-AF65-F5344CB8AC3E}">
        <p14:creationId xmlns:p14="http://schemas.microsoft.com/office/powerpoint/2010/main" val="2549175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 y="1222613"/>
            <a:ext cx="4929347" cy="5635387"/>
          </a:xfrm>
        </p:spPr>
        <p:txBody>
          <a:bodyPr anchor="t">
            <a:normAutofit/>
          </a:bodyPr>
          <a:lstStyle/>
          <a:p>
            <a:pPr marL="0" indent="0">
              <a:buNone/>
            </a:pPr>
            <a:r>
              <a:rPr lang="en-US" sz="2600" b="1" dirty="0" smtClean="0"/>
              <a:t>Feeding the pigs</a:t>
            </a:r>
            <a:endParaRPr lang="en-US" sz="2600" b="1" dirty="0"/>
          </a:p>
          <a:p>
            <a:pPr lvl="0"/>
            <a:r>
              <a:rPr lang="en-US" sz="2400" dirty="0"/>
              <a:t>An important part of the process</a:t>
            </a:r>
          </a:p>
          <a:p>
            <a:pPr lvl="0"/>
            <a:r>
              <a:rPr lang="en-US" sz="2400" dirty="0"/>
              <a:t>Should be done in a specific way to avoid injury to the </a:t>
            </a:r>
            <a:r>
              <a:rPr lang="en-US" sz="2400" dirty="0" smtClean="0"/>
              <a:t>handler</a:t>
            </a:r>
          </a:p>
          <a:p>
            <a:pPr marL="0" indent="0">
              <a:buNone/>
            </a:pPr>
            <a:r>
              <a:rPr lang="en-US" sz="2600" b="1" dirty="0" smtClean="0"/>
              <a:t>When </a:t>
            </a:r>
            <a:r>
              <a:rPr lang="en-US" sz="2600" b="1" dirty="0"/>
              <a:t>lifting a feed </a:t>
            </a:r>
            <a:r>
              <a:rPr lang="en-US" sz="2600" b="1" dirty="0" smtClean="0"/>
              <a:t>bag</a:t>
            </a:r>
            <a:endParaRPr lang="en-US" sz="2600" b="1" dirty="0"/>
          </a:p>
          <a:p>
            <a:r>
              <a:rPr lang="en-US" sz="2400" dirty="0" smtClean="0"/>
              <a:t>Always use </a:t>
            </a:r>
            <a:r>
              <a:rPr lang="en-US" sz="2400" dirty="0"/>
              <a:t>your legs to do the lifting, not your back</a:t>
            </a:r>
          </a:p>
          <a:p>
            <a:pPr marL="0" indent="0">
              <a:buNone/>
            </a:pPr>
            <a:r>
              <a:rPr lang="en-US" sz="2600" b="1" dirty="0"/>
              <a:t>When lifting a feed bag from a low lying </a:t>
            </a:r>
            <a:r>
              <a:rPr lang="en-US" sz="2600" b="1" dirty="0" smtClean="0"/>
              <a:t>area</a:t>
            </a:r>
            <a:endParaRPr lang="en-US" sz="2600" b="1" dirty="0"/>
          </a:p>
          <a:p>
            <a:r>
              <a:rPr lang="en-US" sz="2400" dirty="0"/>
              <a:t>Squat down to lift the bag</a:t>
            </a:r>
          </a:p>
          <a:p>
            <a:r>
              <a:rPr lang="en-US" sz="2400" dirty="0"/>
              <a:t>Stand straight up, taking pressure off the back</a:t>
            </a:r>
          </a:p>
          <a:p>
            <a:pPr marL="0" lvl="0" indent="0">
              <a:buNone/>
            </a:pPr>
            <a:endParaRPr lang="en-US" sz="2400" dirty="0"/>
          </a:p>
          <a:p>
            <a:pPr marL="0" indent="0">
              <a:buNone/>
            </a:pPr>
            <a:endParaRPr lang="en-US" sz="2200" dirty="0"/>
          </a:p>
        </p:txBody>
      </p:sp>
      <p:sp>
        <p:nvSpPr>
          <p:cNvPr id="20" name="AutoShape 7"/>
          <p:cNvSpPr>
            <a:spLocks noChangeArrowheads="1"/>
          </p:cNvSpPr>
          <p:nvPr/>
        </p:nvSpPr>
        <p:spPr bwMode="auto">
          <a:xfrm>
            <a:off x="4992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1" name="Picture 20" descr="Checkoff_rev_RGB.gif"/>
          <p:cNvPicPr>
            <a:picLocks noChangeAspect="1"/>
          </p:cNvPicPr>
          <p:nvPr/>
        </p:nvPicPr>
        <p:blipFill>
          <a:blip r:embed="rId3" cstate="print"/>
          <a:stretch>
            <a:fillRect/>
          </a:stretch>
        </p:blipFill>
        <p:spPr>
          <a:xfrm>
            <a:off x="5334000" y="381000"/>
            <a:ext cx="762000" cy="620806"/>
          </a:xfrm>
          <a:prstGeom prst="rect">
            <a:avLst/>
          </a:prstGeom>
        </p:spPr>
      </p:pic>
      <p:sp>
        <p:nvSpPr>
          <p:cNvPr id="23" name="AutoShape 7"/>
          <p:cNvSpPr>
            <a:spLocks noChangeArrowheads="1"/>
          </p:cNvSpPr>
          <p:nvPr/>
        </p:nvSpPr>
        <p:spPr bwMode="auto">
          <a:xfrm>
            <a:off x="3849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4" name="Picture 23" descr="Checkoff_rev_RGB.gif"/>
          <p:cNvPicPr>
            <a:picLocks noChangeAspect="1"/>
          </p:cNvPicPr>
          <p:nvPr/>
        </p:nvPicPr>
        <p:blipFill>
          <a:blip r:embed="rId3" cstate="print"/>
          <a:stretch>
            <a:fillRect/>
          </a:stretch>
        </p:blipFill>
        <p:spPr>
          <a:xfrm>
            <a:off x="4191000" y="381000"/>
            <a:ext cx="762000" cy="620806"/>
          </a:xfrm>
          <a:prstGeom prst="rect">
            <a:avLst/>
          </a:prstGeom>
        </p:spPr>
      </p:pic>
      <p:sp>
        <p:nvSpPr>
          <p:cNvPr id="25"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6" name="Picture 25" descr="Checkoff_rev_RGB.gif"/>
          <p:cNvPicPr>
            <a:picLocks noChangeAspect="1"/>
          </p:cNvPicPr>
          <p:nvPr/>
        </p:nvPicPr>
        <p:blipFill>
          <a:blip r:embed="rId3" cstate="print"/>
          <a:stretch>
            <a:fillRect/>
          </a:stretch>
        </p:blipFill>
        <p:spPr>
          <a:xfrm>
            <a:off x="3048000" y="381000"/>
            <a:ext cx="762000" cy="620806"/>
          </a:xfrm>
          <a:prstGeom prst="rect">
            <a:avLst/>
          </a:prstGeom>
        </p:spPr>
      </p:pic>
      <p:sp>
        <p:nvSpPr>
          <p:cNvPr id="27" name="AutoShape 7"/>
          <p:cNvSpPr>
            <a:spLocks noChangeArrowheads="1"/>
          </p:cNvSpPr>
          <p:nvPr/>
        </p:nvSpPr>
        <p:spPr bwMode="auto">
          <a:xfrm>
            <a:off x="7239000"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8" name="AutoShape 7"/>
          <p:cNvSpPr>
            <a:spLocks noChangeArrowheads="1"/>
          </p:cNvSpPr>
          <p:nvPr/>
        </p:nvSpPr>
        <p:spPr bwMode="auto">
          <a:xfrm>
            <a:off x="6135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9" name="Picture 28" descr="Checkoff_rev_RGB.gif"/>
          <p:cNvPicPr>
            <a:picLocks noChangeAspect="1"/>
          </p:cNvPicPr>
          <p:nvPr/>
        </p:nvPicPr>
        <p:blipFill>
          <a:blip r:embed="rId3" cstate="print"/>
          <a:stretch>
            <a:fillRect/>
          </a:stretch>
        </p:blipFill>
        <p:spPr>
          <a:xfrm>
            <a:off x="6513513" y="369794"/>
            <a:ext cx="762000" cy="6208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5568" y="4050333"/>
            <a:ext cx="4218432" cy="281635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1774"/>
          <a:stretch/>
        </p:blipFill>
        <p:spPr>
          <a:xfrm>
            <a:off x="4925236" y="1211407"/>
            <a:ext cx="4218764" cy="2865372"/>
          </a:xfrm>
          <a:prstGeom prst="rect">
            <a:avLst/>
          </a:prstGeom>
        </p:spPr>
      </p:pic>
    </p:spTree>
    <p:extLst>
      <p:ext uri="{BB962C8B-B14F-4D97-AF65-F5344CB8AC3E}">
        <p14:creationId xmlns:p14="http://schemas.microsoft.com/office/powerpoint/2010/main" val="359645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138" y="1219201"/>
            <a:ext cx="5390615" cy="5638799"/>
          </a:xfrm>
        </p:spPr>
        <p:txBody>
          <a:bodyPr anchor="t">
            <a:normAutofit/>
          </a:bodyPr>
          <a:lstStyle/>
          <a:p>
            <a:pPr marL="0" indent="0">
              <a:buNone/>
            </a:pPr>
            <a:r>
              <a:rPr lang="en-US" sz="2600" b="1" dirty="0"/>
              <a:t>When </a:t>
            </a:r>
            <a:r>
              <a:rPr lang="en-US" sz="2600" b="1" dirty="0" smtClean="0"/>
              <a:t>getting </a:t>
            </a:r>
            <a:r>
              <a:rPr lang="en-US" sz="2600" b="1" dirty="0"/>
              <a:t>a feed bag from an elevated </a:t>
            </a:r>
            <a:r>
              <a:rPr lang="en-US" sz="2600" b="1" dirty="0" smtClean="0"/>
              <a:t>position</a:t>
            </a:r>
            <a:endParaRPr lang="en-US" sz="2600" b="1" dirty="0"/>
          </a:p>
          <a:p>
            <a:pPr lvl="0"/>
            <a:r>
              <a:rPr lang="en-US" sz="2400" dirty="0"/>
              <a:t>Grasp the bag with both hands</a:t>
            </a:r>
          </a:p>
          <a:p>
            <a:pPr lvl="0"/>
            <a:r>
              <a:rPr lang="en-US" sz="2400" dirty="0"/>
              <a:t>Use your arms to lift</a:t>
            </a:r>
          </a:p>
          <a:p>
            <a:r>
              <a:rPr lang="en-US" sz="2400" dirty="0"/>
              <a:t>Use your body for </a:t>
            </a:r>
            <a:r>
              <a:rPr lang="en-US" sz="2400" dirty="0" smtClean="0"/>
              <a:t>stabilization</a:t>
            </a:r>
          </a:p>
          <a:p>
            <a:pPr marL="0" indent="0">
              <a:buNone/>
            </a:pPr>
            <a:endParaRPr lang="en-US" sz="2400" dirty="0"/>
          </a:p>
        </p:txBody>
      </p:sp>
      <p:sp>
        <p:nvSpPr>
          <p:cNvPr id="20" name="AutoShape 7"/>
          <p:cNvSpPr>
            <a:spLocks noChangeArrowheads="1"/>
          </p:cNvSpPr>
          <p:nvPr/>
        </p:nvSpPr>
        <p:spPr bwMode="auto">
          <a:xfrm>
            <a:off x="4992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1" name="Picture 20" descr="Checkoff_rev_RGB.gif"/>
          <p:cNvPicPr>
            <a:picLocks noChangeAspect="1"/>
          </p:cNvPicPr>
          <p:nvPr/>
        </p:nvPicPr>
        <p:blipFill>
          <a:blip r:embed="rId3" cstate="print"/>
          <a:stretch>
            <a:fillRect/>
          </a:stretch>
        </p:blipFill>
        <p:spPr>
          <a:xfrm>
            <a:off x="5334000" y="381000"/>
            <a:ext cx="762000" cy="620806"/>
          </a:xfrm>
          <a:prstGeom prst="rect">
            <a:avLst/>
          </a:prstGeom>
        </p:spPr>
      </p:pic>
      <p:sp>
        <p:nvSpPr>
          <p:cNvPr id="23" name="AutoShape 7"/>
          <p:cNvSpPr>
            <a:spLocks noChangeArrowheads="1"/>
          </p:cNvSpPr>
          <p:nvPr/>
        </p:nvSpPr>
        <p:spPr bwMode="auto">
          <a:xfrm>
            <a:off x="3849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4" name="Picture 23" descr="Checkoff_rev_RGB.gif"/>
          <p:cNvPicPr>
            <a:picLocks noChangeAspect="1"/>
          </p:cNvPicPr>
          <p:nvPr/>
        </p:nvPicPr>
        <p:blipFill>
          <a:blip r:embed="rId3" cstate="print"/>
          <a:stretch>
            <a:fillRect/>
          </a:stretch>
        </p:blipFill>
        <p:spPr>
          <a:xfrm>
            <a:off x="4191000" y="381000"/>
            <a:ext cx="762000" cy="620806"/>
          </a:xfrm>
          <a:prstGeom prst="rect">
            <a:avLst/>
          </a:prstGeom>
        </p:spPr>
      </p:pic>
      <p:sp>
        <p:nvSpPr>
          <p:cNvPr id="25"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6" name="Picture 25" descr="Checkoff_rev_RGB.gif"/>
          <p:cNvPicPr>
            <a:picLocks noChangeAspect="1"/>
          </p:cNvPicPr>
          <p:nvPr/>
        </p:nvPicPr>
        <p:blipFill>
          <a:blip r:embed="rId3" cstate="print"/>
          <a:stretch>
            <a:fillRect/>
          </a:stretch>
        </p:blipFill>
        <p:spPr>
          <a:xfrm>
            <a:off x="3048000" y="381000"/>
            <a:ext cx="762000" cy="620806"/>
          </a:xfrm>
          <a:prstGeom prst="rect">
            <a:avLst/>
          </a:prstGeom>
        </p:spPr>
      </p:pic>
      <p:sp>
        <p:nvSpPr>
          <p:cNvPr id="27" name="AutoShape 7"/>
          <p:cNvSpPr>
            <a:spLocks noChangeArrowheads="1"/>
          </p:cNvSpPr>
          <p:nvPr/>
        </p:nvSpPr>
        <p:spPr bwMode="auto">
          <a:xfrm>
            <a:off x="7239000"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8" name="AutoShape 7"/>
          <p:cNvSpPr>
            <a:spLocks noChangeArrowheads="1"/>
          </p:cNvSpPr>
          <p:nvPr/>
        </p:nvSpPr>
        <p:spPr bwMode="auto">
          <a:xfrm>
            <a:off x="6135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9" name="Picture 28" descr="Checkoff_rev_RGB.gif"/>
          <p:cNvPicPr>
            <a:picLocks noChangeAspect="1"/>
          </p:cNvPicPr>
          <p:nvPr/>
        </p:nvPicPr>
        <p:blipFill>
          <a:blip r:embed="rId3" cstate="print"/>
          <a:stretch>
            <a:fillRect/>
          </a:stretch>
        </p:blipFill>
        <p:spPr>
          <a:xfrm>
            <a:off x="6513513" y="369794"/>
            <a:ext cx="762000" cy="62080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9477" y="1212594"/>
            <a:ext cx="3763604" cy="5645406"/>
          </a:xfrm>
          <a:prstGeom prst="rect">
            <a:avLst/>
          </a:prstGeom>
        </p:spPr>
      </p:pic>
    </p:spTree>
    <p:extLst>
      <p:ext uri="{BB962C8B-B14F-4D97-AF65-F5344CB8AC3E}">
        <p14:creationId xmlns:p14="http://schemas.microsoft.com/office/powerpoint/2010/main" val="28562875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219200"/>
            <a:ext cx="5391151" cy="5638800"/>
          </a:xfrm>
        </p:spPr>
        <p:txBody>
          <a:bodyPr anchor="ctr">
            <a:normAutofit/>
          </a:bodyPr>
          <a:lstStyle/>
          <a:p>
            <a:pPr marL="0" indent="0" algn="ctr">
              <a:buNone/>
            </a:pPr>
            <a:r>
              <a:rPr lang="en-US" b="1" dirty="0" smtClean="0"/>
              <a:t>Smart handling is</a:t>
            </a:r>
          </a:p>
          <a:p>
            <a:pPr marL="0" indent="0" algn="ctr">
              <a:buNone/>
            </a:pPr>
            <a:r>
              <a:rPr lang="en-US" b="1" dirty="0" smtClean="0"/>
              <a:t>safe handling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1151" y="1219200"/>
            <a:ext cx="3752850" cy="5638800"/>
          </a:xfrm>
          <a:prstGeom prst="rect">
            <a:avLst/>
          </a:prstGeom>
        </p:spPr>
      </p:pic>
      <p:sp>
        <p:nvSpPr>
          <p:cNvPr id="13" name="AutoShape 7"/>
          <p:cNvSpPr>
            <a:spLocks noChangeArrowheads="1"/>
          </p:cNvSpPr>
          <p:nvPr/>
        </p:nvSpPr>
        <p:spPr bwMode="auto">
          <a:xfrm>
            <a:off x="4992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14" name="Picture 13" descr="Checkoff_rev_RGB.gif"/>
          <p:cNvPicPr>
            <a:picLocks noChangeAspect="1"/>
          </p:cNvPicPr>
          <p:nvPr/>
        </p:nvPicPr>
        <p:blipFill>
          <a:blip r:embed="rId4" cstate="print"/>
          <a:stretch>
            <a:fillRect/>
          </a:stretch>
        </p:blipFill>
        <p:spPr>
          <a:xfrm>
            <a:off x="5334000" y="381000"/>
            <a:ext cx="762000" cy="620806"/>
          </a:xfrm>
          <a:prstGeom prst="rect">
            <a:avLst/>
          </a:prstGeom>
        </p:spPr>
      </p:pic>
      <p:sp>
        <p:nvSpPr>
          <p:cNvPr id="15" name="AutoShape 7"/>
          <p:cNvSpPr>
            <a:spLocks noChangeArrowheads="1"/>
          </p:cNvSpPr>
          <p:nvPr/>
        </p:nvSpPr>
        <p:spPr bwMode="auto">
          <a:xfrm>
            <a:off x="3849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16" name="Picture 15" descr="Checkoff_rev_RGB.gif"/>
          <p:cNvPicPr>
            <a:picLocks noChangeAspect="1"/>
          </p:cNvPicPr>
          <p:nvPr/>
        </p:nvPicPr>
        <p:blipFill>
          <a:blip r:embed="rId4" cstate="print"/>
          <a:stretch>
            <a:fillRect/>
          </a:stretch>
        </p:blipFill>
        <p:spPr>
          <a:xfrm>
            <a:off x="4191000" y="381000"/>
            <a:ext cx="762000" cy="620806"/>
          </a:xfrm>
          <a:prstGeom prst="rect">
            <a:avLst/>
          </a:prstGeom>
        </p:spPr>
      </p:pic>
      <p:sp>
        <p:nvSpPr>
          <p:cNvPr id="17"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18" name="Picture 17" descr="Checkoff_rev_RGB.gif"/>
          <p:cNvPicPr>
            <a:picLocks noChangeAspect="1"/>
          </p:cNvPicPr>
          <p:nvPr/>
        </p:nvPicPr>
        <p:blipFill>
          <a:blip r:embed="rId4" cstate="print"/>
          <a:stretch>
            <a:fillRect/>
          </a:stretch>
        </p:blipFill>
        <p:spPr>
          <a:xfrm>
            <a:off x="3048000" y="381000"/>
            <a:ext cx="762000" cy="620806"/>
          </a:xfrm>
          <a:prstGeom prst="rect">
            <a:avLst/>
          </a:prstGeom>
        </p:spPr>
      </p:pic>
      <p:sp>
        <p:nvSpPr>
          <p:cNvPr id="20" name="AutoShape 7"/>
          <p:cNvSpPr>
            <a:spLocks noChangeArrowheads="1"/>
          </p:cNvSpPr>
          <p:nvPr/>
        </p:nvSpPr>
        <p:spPr bwMode="auto">
          <a:xfrm>
            <a:off x="6135687"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1" name="Picture 20" descr="Checkoff_rev_RGB.gif"/>
          <p:cNvPicPr>
            <a:picLocks noChangeAspect="1"/>
          </p:cNvPicPr>
          <p:nvPr/>
        </p:nvPicPr>
        <p:blipFill>
          <a:blip r:embed="rId4" cstate="print"/>
          <a:stretch>
            <a:fillRect/>
          </a:stretch>
        </p:blipFill>
        <p:spPr>
          <a:xfrm>
            <a:off x="6513513" y="369794"/>
            <a:ext cx="762000" cy="620806"/>
          </a:xfrm>
          <a:prstGeom prst="rect">
            <a:avLst/>
          </a:prstGeom>
        </p:spPr>
      </p:pic>
      <p:sp>
        <p:nvSpPr>
          <p:cNvPr id="22" name="AutoShape 7"/>
          <p:cNvSpPr>
            <a:spLocks noChangeArrowheads="1"/>
          </p:cNvSpPr>
          <p:nvPr/>
        </p:nvSpPr>
        <p:spPr bwMode="auto">
          <a:xfrm>
            <a:off x="7278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3" name="Picture 22" descr="Checkoff_rev_RGB.gif"/>
          <p:cNvPicPr>
            <a:picLocks noChangeAspect="1"/>
          </p:cNvPicPr>
          <p:nvPr/>
        </p:nvPicPr>
        <p:blipFill>
          <a:blip r:embed="rId4" cstate="print"/>
          <a:stretch>
            <a:fillRect/>
          </a:stretch>
        </p:blipFill>
        <p:spPr>
          <a:xfrm>
            <a:off x="7653528" y="365760"/>
            <a:ext cx="762000" cy="620806"/>
          </a:xfrm>
          <a:prstGeom prst="rect">
            <a:avLst/>
          </a:prstGeom>
        </p:spPr>
      </p:pic>
    </p:spTree>
    <p:extLst>
      <p:ext uri="{BB962C8B-B14F-4D97-AF65-F5344CB8AC3E}">
        <p14:creationId xmlns:p14="http://schemas.microsoft.com/office/powerpoint/2010/main" val="6732317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136" y="1249908"/>
            <a:ext cx="5383665" cy="4525963"/>
          </a:xfrm>
        </p:spPr>
        <p:txBody>
          <a:bodyPr anchor="t"/>
          <a:lstStyle/>
          <a:p>
            <a:pPr marL="0" indent="0">
              <a:buNone/>
            </a:pPr>
            <a:r>
              <a:rPr lang="en-US" sz="2600" b="1" dirty="0" smtClean="0"/>
              <a:t>Removing the wean pigs</a:t>
            </a:r>
          </a:p>
          <a:p>
            <a:r>
              <a:rPr lang="en-US" dirty="0" smtClean="0"/>
              <a:t>The handlers </a:t>
            </a:r>
            <a:r>
              <a:rPr lang="en-US" sz="2400" dirty="0" smtClean="0"/>
              <a:t>will be using our backs and legs, observing the environment for obstacles, and clearing the path for the pigs</a:t>
            </a:r>
          </a:p>
          <a:p>
            <a:pPr lvl="1">
              <a:buFont typeface="Courier New" panose="02070309020205020404" pitchFamily="49" charset="0"/>
              <a:buChar char="o"/>
            </a:pPr>
            <a:r>
              <a:rPr lang="en-US" sz="2200" dirty="0" smtClean="0"/>
              <a:t>Be aware and prepared</a:t>
            </a:r>
          </a:p>
          <a:p>
            <a:pPr lvl="1">
              <a:buFont typeface="Courier New" panose="02070309020205020404" pitchFamily="49" charset="0"/>
              <a:buChar char="o"/>
            </a:pPr>
            <a:r>
              <a:rPr lang="en-US" sz="2200" dirty="0" smtClean="0"/>
              <a:t>Make this potentially stressful experience as calm and safe as possible</a:t>
            </a:r>
            <a:endParaRPr lang="en-US" sz="2200" dirty="0"/>
          </a:p>
        </p:txBody>
      </p:sp>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84801" y="1219201"/>
            <a:ext cx="3759199" cy="5638799"/>
          </a:xfrm>
        </p:spPr>
      </p:pic>
      <p:sp>
        <p:nvSpPr>
          <p:cNvPr id="16" name="AutoShape 7"/>
          <p:cNvSpPr>
            <a:spLocks noChangeArrowheads="1"/>
          </p:cNvSpPr>
          <p:nvPr/>
        </p:nvSpPr>
        <p:spPr bwMode="auto">
          <a:xfrm>
            <a:off x="2679192" y="338328"/>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56262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0" y="1230408"/>
            <a:ext cx="4914899" cy="4554316"/>
          </a:xfrm>
        </p:spPr>
        <p:txBody>
          <a:bodyPr anchor="t">
            <a:normAutofit/>
          </a:bodyPr>
          <a:lstStyle/>
          <a:p>
            <a:pPr marL="0" indent="0">
              <a:buNone/>
            </a:pPr>
            <a:r>
              <a:rPr lang="en-US" sz="2600" b="1" dirty="0"/>
              <a:t>The farm must decide </a:t>
            </a:r>
            <a:r>
              <a:rPr lang="en-US" sz="2600" b="1" dirty="0" smtClean="0"/>
              <a:t>to</a:t>
            </a:r>
            <a:endParaRPr lang="en-US" sz="2600" b="1" dirty="0"/>
          </a:p>
          <a:p>
            <a:pPr lvl="0"/>
            <a:r>
              <a:rPr lang="en-US" sz="2400" dirty="0"/>
              <a:t>Wean the sow before </a:t>
            </a:r>
            <a:r>
              <a:rPr lang="en-US" sz="2400" dirty="0" smtClean="0"/>
              <a:t>they remove the pigs</a:t>
            </a:r>
            <a:endParaRPr lang="en-US" sz="2400" dirty="0"/>
          </a:p>
          <a:p>
            <a:pPr marL="0" indent="0">
              <a:buNone/>
            </a:pPr>
            <a:r>
              <a:rPr lang="en-US" sz="2600" b="1" dirty="0" smtClean="0"/>
              <a:t>Or</a:t>
            </a:r>
            <a:endParaRPr lang="en-US" sz="2400" dirty="0"/>
          </a:p>
          <a:p>
            <a:pPr lvl="0"/>
            <a:r>
              <a:rPr lang="en-US" sz="2400" dirty="0"/>
              <a:t>Wean the </a:t>
            </a:r>
            <a:r>
              <a:rPr lang="en-US" sz="2400" dirty="0" smtClean="0"/>
              <a:t>pigs </a:t>
            </a:r>
            <a:r>
              <a:rPr lang="en-US" sz="2400" dirty="0"/>
              <a:t>before </a:t>
            </a:r>
            <a:r>
              <a:rPr lang="en-US" sz="2400" dirty="0" smtClean="0"/>
              <a:t>they remove the </a:t>
            </a:r>
            <a:r>
              <a:rPr lang="en-US" sz="2400" dirty="0"/>
              <a:t>sow</a:t>
            </a:r>
          </a:p>
          <a:p>
            <a:pPr marL="457200" lvl="1" indent="0">
              <a:buNone/>
            </a:pPr>
            <a:endParaRPr lang="en-US" sz="2200" dirty="0" smtClean="0"/>
          </a:p>
          <a:p>
            <a:pPr marL="57150" indent="0" algn="ctr">
              <a:buNone/>
            </a:pPr>
            <a:r>
              <a:rPr lang="en-US" sz="2800" b="1" dirty="0" smtClean="0"/>
              <a:t>There </a:t>
            </a:r>
            <a:r>
              <a:rPr lang="en-US" sz="2800" b="1" dirty="0"/>
              <a:t>is </a:t>
            </a:r>
            <a:r>
              <a:rPr lang="en-US" sz="2800" b="1" dirty="0" smtClean="0"/>
              <a:t>not a right </a:t>
            </a:r>
            <a:r>
              <a:rPr lang="en-US" sz="2800" b="1" dirty="0"/>
              <a:t>or wrong </a:t>
            </a:r>
            <a:r>
              <a:rPr lang="en-US" sz="2800" b="1" dirty="0" smtClean="0"/>
              <a:t>choice</a:t>
            </a:r>
            <a:endParaRPr lang="en-US" sz="2800" b="1" dirty="0"/>
          </a:p>
        </p:txBody>
      </p:sp>
      <p:pic>
        <p:nvPicPr>
          <p:cNvPr id="2" name="Content Placeholder 1"/>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40541" r="14414"/>
          <a:stretch/>
        </p:blipFill>
        <p:spPr>
          <a:xfrm>
            <a:off x="5334001" y="1219201"/>
            <a:ext cx="3809999" cy="5638799"/>
          </a:xfrm>
        </p:spPr>
      </p:pic>
      <p:sp>
        <p:nvSpPr>
          <p:cNvPr id="25"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6" name="Picture 25" descr="Checkoff_rev_RGB.gif"/>
          <p:cNvPicPr>
            <a:picLocks noChangeAspect="1"/>
          </p:cNvPicPr>
          <p:nvPr/>
        </p:nvPicPr>
        <p:blipFill>
          <a:blip r:embed="rId4" cstate="print"/>
          <a:stretch>
            <a:fillRect/>
          </a:stretch>
        </p:blipFill>
        <p:spPr>
          <a:xfrm>
            <a:off x="3048000" y="381000"/>
            <a:ext cx="762000" cy="620806"/>
          </a:xfrm>
          <a:prstGeom prst="rect">
            <a:avLst/>
          </a:prstGeom>
        </p:spPr>
      </p:pic>
      <p:sp>
        <p:nvSpPr>
          <p:cNvPr id="27" name="AutoShape 7"/>
          <p:cNvSpPr>
            <a:spLocks noChangeArrowheads="1"/>
          </p:cNvSpPr>
          <p:nvPr/>
        </p:nvSpPr>
        <p:spPr bwMode="auto">
          <a:xfrm>
            <a:off x="3813048"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478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3412" y="1219201"/>
            <a:ext cx="4930220" cy="5638799"/>
          </a:xfrm>
        </p:spPr>
        <p:txBody>
          <a:bodyPr anchor="t">
            <a:normAutofit/>
          </a:bodyPr>
          <a:lstStyle/>
          <a:p>
            <a:pPr marL="0" indent="0">
              <a:buNone/>
            </a:pPr>
            <a:r>
              <a:rPr lang="en-US" sz="2600" b="1" dirty="0" smtClean="0"/>
              <a:t>There are safety </a:t>
            </a:r>
            <a:r>
              <a:rPr lang="en-US" sz="2600" b="1" dirty="0"/>
              <a:t>hazards </a:t>
            </a:r>
            <a:r>
              <a:rPr lang="en-US" sz="2600" b="1" dirty="0" smtClean="0"/>
              <a:t>for both decisions</a:t>
            </a:r>
            <a:endParaRPr lang="en-US" sz="2600" b="1" dirty="0"/>
          </a:p>
          <a:p>
            <a:pPr lvl="0"/>
            <a:r>
              <a:rPr lang="en-US" sz="2400" dirty="0"/>
              <a:t>If you remove the sow </a:t>
            </a:r>
            <a:r>
              <a:rPr lang="en-US" sz="2400" dirty="0" smtClean="0"/>
              <a:t>first</a:t>
            </a:r>
            <a:endParaRPr lang="en-US" sz="2400" dirty="0"/>
          </a:p>
          <a:p>
            <a:pPr lvl="1">
              <a:buFont typeface="Courier New" panose="02070309020205020404" pitchFamily="49" charset="0"/>
              <a:buChar char="o"/>
            </a:pPr>
            <a:r>
              <a:rPr lang="en-US" sz="2200" dirty="0"/>
              <a:t>She may not want to leave her </a:t>
            </a:r>
            <a:r>
              <a:rPr lang="en-US" sz="2200" dirty="0" smtClean="0"/>
              <a:t>pigs</a:t>
            </a:r>
            <a:endParaRPr lang="en-US" sz="2200" dirty="0"/>
          </a:p>
          <a:p>
            <a:pPr lvl="1">
              <a:buFont typeface="Courier New" panose="02070309020205020404" pitchFamily="49" charset="0"/>
              <a:buChar char="o"/>
            </a:pPr>
            <a:r>
              <a:rPr lang="en-US" sz="2200" dirty="0" smtClean="0"/>
              <a:t>Be prepared for sows attempting to turn around and return to their pigs</a:t>
            </a:r>
          </a:p>
          <a:p>
            <a:pPr lvl="0"/>
            <a:r>
              <a:rPr lang="en-US" sz="2400" dirty="0"/>
              <a:t>If you remove the </a:t>
            </a:r>
            <a:r>
              <a:rPr lang="en-US" sz="2400" dirty="0" smtClean="0"/>
              <a:t>pigs first</a:t>
            </a:r>
            <a:endParaRPr lang="en-US" sz="2400" dirty="0"/>
          </a:p>
          <a:p>
            <a:pPr lvl="1">
              <a:buFont typeface="Courier New" panose="02070309020205020404" pitchFamily="49" charset="0"/>
              <a:buChar char="o"/>
            </a:pPr>
            <a:r>
              <a:rPr lang="en-US" sz="2200" dirty="0"/>
              <a:t>The sow may become agitated</a:t>
            </a:r>
          </a:p>
          <a:p>
            <a:pPr lvl="1">
              <a:buFont typeface="Courier New" panose="02070309020205020404" pitchFamily="49" charset="0"/>
              <a:buChar char="o"/>
            </a:pPr>
            <a:r>
              <a:rPr lang="en-US" sz="2200" dirty="0"/>
              <a:t>She may try to protect her </a:t>
            </a:r>
            <a:r>
              <a:rPr lang="en-US" sz="2200" dirty="0" smtClean="0"/>
              <a:t>pigs</a:t>
            </a:r>
            <a:endParaRPr lang="en-US" sz="2200" dirty="0"/>
          </a:p>
          <a:p>
            <a:pPr lvl="1">
              <a:buFont typeface="Courier New" panose="02070309020205020404" pitchFamily="49" charset="0"/>
              <a:buChar char="o"/>
            </a:pPr>
            <a:r>
              <a:rPr lang="en-US" sz="2200" dirty="0"/>
              <a:t>The sow gives the </a:t>
            </a:r>
            <a:r>
              <a:rPr lang="en-US" sz="2200" dirty="0" smtClean="0"/>
              <a:t>pigs </a:t>
            </a:r>
            <a:r>
              <a:rPr lang="en-US" sz="2200" dirty="0"/>
              <a:t>less room to </a:t>
            </a:r>
            <a:r>
              <a:rPr lang="en-US" sz="2200" dirty="0" smtClean="0"/>
              <a:t>move</a:t>
            </a:r>
            <a:endParaRPr lang="en-US" sz="2200" dirty="0"/>
          </a:p>
          <a:p>
            <a:pPr marL="0" indent="0">
              <a:buNone/>
            </a:pPr>
            <a:endParaRPr lang="en-US" sz="2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901" y="1219201"/>
            <a:ext cx="4229099" cy="2819399"/>
          </a:xfrm>
          <a:prstGeom prst="rect">
            <a:avLst/>
          </a:prstGeom>
        </p:spPr>
      </p:pic>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914901" y="4026113"/>
            <a:ext cx="4229099" cy="2819399"/>
          </a:xfrm>
        </p:spPr>
      </p:pic>
      <p:sp>
        <p:nvSpPr>
          <p:cNvPr id="17"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18" name="Picture 17" descr="Checkoff_rev_RGB.gif"/>
          <p:cNvPicPr>
            <a:picLocks noChangeAspect="1"/>
          </p:cNvPicPr>
          <p:nvPr/>
        </p:nvPicPr>
        <p:blipFill>
          <a:blip r:embed="rId5" cstate="print"/>
          <a:stretch>
            <a:fillRect/>
          </a:stretch>
        </p:blipFill>
        <p:spPr>
          <a:xfrm>
            <a:off x="3048000" y="381000"/>
            <a:ext cx="762000" cy="620806"/>
          </a:xfrm>
          <a:prstGeom prst="rect">
            <a:avLst/>
          </a:prstGeom>
        </p:spPr>
      </p:pic>
      <p:sp>
        <p:nvSpPr>
          <p:cNvPr id="23" name="AutoShape 7"/>
          <p:cNvSpPr>
            <a:spLocks noChangeArrowheads="1"/>
          </p:cNvSpPr>
          <p:nvPr/>
        </p:nvSpPr>
        <p:spPr bwMode="auto">
          <a:xfrm>
            <a:off x="3813048"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86622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2509" y="1255348"/>
            <a:ext cx="5372291" cy="5602652"/>
          </a:xfrm>
        </p:spPr>
        <p:txBody>
          <a:bodyPr anchor="t">
            <a:normAutofit/>
          </a:bodyPr>
          <a:lstStyle/>
          <a:p>
            <a:pPr marL="0" indent="0">
              <a:buNone/>
            </a:pPr>
            <a:r>
              <a:rPr lang="en-US" sz="2600" b="1" dirty="0" smtClean="0"/>
              <a:t>A </a:t>
            </a:r>
            <a:r>
              <a:rPr lang="en-US" sz="2600" b="1" dirty="0"/>
              <a:t>sow is typically docile, but during </a:t>
            </a:r>
            <a:r>
              <a:rPr lang="en-US" sz="2600" b="1" dirty="0" smtClean="0"/>
              <a:t>weaning</a:t>
            </a:r>
            <a:endParaRPr lang="en-US" sz="2600" b="1" dirty="0"/>
          </a:p>
          <a:p>
            <a:pPr lvl="0"/>
            <a:r>
              <a:rPr lang="en-US" sz="2400" dirty="0"/>
              <a:t>She may become aggressive if she feels her </a:t>
            </a:r>
            <a:r>
              <a:rPr lang="en-US" sz="2400" dirty="0" smtClean="0"/>
              <a:t>pigs </a:t>
            </a:r>
            <a:r>
              <a:rPr lang="en-US" sz="2400" dirty="0"/>
              <a:t>are threatened</a:t>
            </a:r>
          </a:p>
          <a:p>
            <a:r>
              <a:rPr lang="en-US" sz="2400" dirty="0"/>
              <a:t>Be mindful of your hand </a:t>
            </a:r>
            <a:r>
              <a:rPr lang="en-US" sz="2400" dirty="0" smtClean="0"/>
              <a:t>placement</a:t>
            </a:r>
          </a:p>
          <a:p>
            <a:pPr marL="0" indent="0">
              <a:buNone/>
            </a:pPr>
            <a:r>
              <a:rPr lang="en-US" sz="2600" b="1" dirty="0"/>
              <a:t>An agitated sow </a:t>
            </a:r>
            <a:r>
              <a:rPr lang="en-US" sz="2600" b="1" dirty="0" smtClean="0"/>
              <a:t>may</a:t>
            </a:r>
            <a:endParaRPr lang="en-US" sz="2600" b="1" dirty="0"/>
          </a:p>
          <a:p>
            <a:pPr lvl="0"/>
            <a:r>
              <a:rPr lang="en-US" sz="2400" dirty="0" smtClean="0"/>
              <a:t>Bite </a:t>
            </a:r>
            <a:r>
              <a:rPr lang="en-US" sz="2400" dirty="0"/>
              <a:t>a hand resting on the bars of her stall</a:t>
            </a:r>
          </a:p>
          <a:p>
            <a:pPr lvl="0"/>
            <a:r>
              <a:rPr lang="en-US" dirty="0"/>
              <a:t>L</a:t>
            </a:r>
            <a:r>
              <a:rPr lang="en-US" sz="2400" dirty="0" smtClean="0"/>
              <a:t>ean against hands, </a:t>
            </a:r>
            <a:r>
              <a:rPr lang="en-US" sz="2400" dirty="0"/>
              <a:t>arms and legs, pinning them between herself and the stall</a:t>
            </a:r>
          </a:p>
          <a:p>
            <a:pPr lvl="0"/>
            <a:r>
              <a:rPr lang="en-US" dirty="0"/>
              <a:t>S</a:t>
            </a:r>
            <a:r>
              <a:rPr lang="en-US" sz="2400" dirty="0" smtClean="0"/>
              <a:t>tep </a:t>
            </a:r>
            <a:r>
              <a:rPr lang="en-US" sz="2400" dirty="0"/>
              <a:t>on hands or </a:t>
            </a:r>
            <a:r>
              <a:rPr lang="en-US" sz="2400" dirty="0" smtClean="0"/>
              <a:t>feet</a:t>
            </a:r>
            <a:endParaRPr lang="en-US" sz="2400" dirty="0"/>
          </a:p>
        </p:txBody>
      </p:sp>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84801" y="1219201"/>
            <a:ext cx="3759199" cy="5638799"/>
          </a:xfrm>
        </p:spPr>
      </p:pic>
      <p:sp>
        <p:nvSpPr>
          <p:cNvPr id="17"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18" name="Picture 17" descr="Checkoff_rev_RGB.gif"/>
          <p:cNvPicPr>
            <a:picLocks noChangeAspect="1"/>
          </p:cNvPicPr>
          <p:nvPr/>
        </p:nvPicPr>
        <p:blipFill>
          <a:blip r:embed="rId4" cstate="print"/>
          <a:stretch>
            <a:fillRect/>
          </a:stretch>
        </p:blipFill>
        <p:spPr>
          <a:xfrm>
            <a:off x="3048000" y="381000"/>
            <a:ext cx="762000" cy="620806"/>
          </a:xfrm>
          <a:prstGeom prst="rect">
            <a:avLst/>
          </a:prstGeom>
        </p:spPr>
      </p:pic>
      <p:sp>
        <p:nvSpPr>
          <p:cNvPr id="23" name="AutoShape 7"/>
          <p:cNvSpPr>
            <a:spLocks noChangeArrowheads="1"/>
          </p:cNvSpPr>
          <p:nvPr/>
        </p:nvSpPr>
        <p:spPr bwMode="auto">
          <a:xfrm>
            <a:off x="3813048"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81591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0" y="1231036"/>
            <a:ext cx="5410200" cy="5635387"/>
          </a:xfrm>
        </p:spPr>
        <p:txBody>
          <a:bodyPr anchor="t">
            <a:normAutofit/>
          </a:bodyPr>
          <a:lstStyle/>
          <a:p>
            <a:pPr marL="0" lvl="0" indent="0">
              <a:buNone/>
            </a:pPr>
            <a:r>
              <a:rPr lang="en-US" sz="2600" b="1" dirty="0">
                <a:solidFill>
                  <a:prstClr val="black"/>
                </a:solidFill>
              </a:rPr>
              <a:t>Weaning </a:t>
            </a:r>
            <a:r>
              <a:rPr lang="en-US" sz="2600" b="1" dirty="0" smtClean="0">
                <a:solidFill>
                  <a:prstClr val="black"/>
                </a:solidFill>
              </a:rPr>
              <a:t>involves</a:t>
            </a:r>
            <a:endParaRPr lang="en-US" sz="2600" dirty="0">
              <a:solidFill>
                <a:prstClr val="black"/>
              </a:solidFill>
            </a:endParaRPr>
          </a:p>
          <a:p>
            <a:pPr lvl="0"/>
            <a:r>
              <a:rPr lang="en-US" dirty="0">
                <a:solidFill>
                  <a:prstClr val="black"/>
                </a:solidFill>
              </a:rPr>
              <a:t>Moving pigs from pen to alleyway</a:t>
            </a:r>
          </a:p>
          <a:p>
            <a:pPr marL="0" indent="0">
              <a:buNone/>
            </a:pPr>
            <a:r>
              <a:rPr lang="en-US" sz="2600" b="1" dirty="0" smtClean="0"/>
              <a:t>To safely and efficiently catch and </a:t>
            </a:r>
            <a:r>
              <a:rPr lang="en-US" sz="2600" b="1" dirty="0"/>
              <a:t>wean </a:t>
            </a:r>
            <a:r>
              <a:rPr lang="en-US" sz="2600" b="1" dirty="0" smtClean="0"/>
              <a:t>pigs</a:t>
            </a:r>
            <a:endParaRPr lang="en-US" sz="2600" b="1" dirty="0"/>
          </a:p>
          <a:p>
            <a:pPr lvl="0"/>
            <a:r>
              <a:rPr lang="en-US" sz="2400" dirty="0"/>
              <a:t>Position two people on either side of the farrowing </a:t>
            </a:r>
            <a:r>
              <a:rPr lang="en-US" sz="2400" dirty="0" smtClean="0"/>
              <a:t>stall</a:t>
            </a:r>
          </a:p>
          <a:p>
            <a:pPr marL="0" indent="0">
              <a:buNone/>
            </a:pPr>
            <a:r>
              <a:rPr lang="en-US" sz="2600" b="1" dirty="0" smtClean="0"/>
              <a:t>Pigs</a:t>
            </a:r>
            <a:endParaRPr lang="en-US" sz="2600" b="1" dirty="0"/>
          </a:p>
          <a:p>
            <a:pPr lvl="0"/>
            <a:r>
              <a:rPr lang="en-US" sz="2400" dirty="0"/>
              <a:t>Are fast</a:t>
            </a:r>
          </a:p>
          <a:p>
            <a:pPr lvl="0"/>
            <a:r>
              <a:rPr lang="en-US" sz="2400" dirty="0"/>
              <a:t>Have sharp teeth</a:t>
            </a:r>
          </a:p>
          <a:p>
            <a:pPr lvl="0"/>
            <a:r>
              <a:rPr lang="en-US" sz="2400" dirty="0"/>
              <a:t>May squirm when being </a:t>
            </a:r>
            <a:r>
              <a:rPr lang="en-US" sz="2400" dirty="0" smtClean="0"/>
              <a:t>lifted</a:t>
            </a:r>
          </a:p>
          <a:p>
            <a:pPr marL="0" indent="0" algn="ctr">
              <a:buNone/>
            </a:pPr>
            <a:r>
              <a:rPr lang="en-US" sz="2800" b="1" dirty="0"/>
              <a:t>B</a:t>
            </a:r>
            <a:r>
              <a:rPr lang="en-US" sz="2800" b="1" dirty="0" smtClean="0"/>
              <a:t>e </a:t>
            </a:r>
            <a:r>
              <a:rPr lang="en-US" sz="2800" b="1" dirty="0"/>
              <a:t>cautious when working around the sow’s head.</a:t>
            </a:r>
          </a:p>
          <a:p>
            <a:pPr lvl="0"/>
            <a:endParaRPr lang="en-US" sz="2400" dirty="0"/>
          </a:p>
          <a:p>
            <a:pPr marL="0" indent="0">
              <a:buNone/>
            </a:pPr>
            <a:endParaRPr lang="en-US" sz="2400" dirty="0"/>
          </a:p>
        </p:txBody>
      </p:sp>
      <p:pic>
        <p:nvPicPr>
          <p:cNvPr id="2" name="Content Placeholder 1"/>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1332"/>
          <a:stretch/>
        </p:blipFill>
        <p:spPr>
          <a:xfrm>
            <a:off x="5351783" y="1219200"/>
            <a:ext cx="3792217" cy="5638800"/>
          </a:xfrm>
        </p:spPr>
      </p:pic>
      <p:sp>
        <p:nvSpPr>
          <p:cNvPr id="3" name="Rounded Rectangle 2"/>
          <p:cNvSpPr/>
          <p:nvPr/>
        </p:nvSpPr>
        <p:spPr>
          <a:xfrm>
            <a:off x="3124200" y="609600"/>
            <a:ext cx="685800" cy="152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eckoff_rev_RGB.gif"/>
          <p:cNvPicPr>
            <a:picLocks noChangeAspect="1"/>
          </p:cNvPicPr>
          <p:nvPr/>
        </p:nvPicPr>
        <p:blipFill>
          <a:blip r:embed="rId4" cstate="print"/>
          <a:stretch>
            <a:fillRect/>
          </a:stretch>
        </p:blipFill>
        <p:spPr>
          <a:xfrm>
            <a:off x="3048000" y="381000"/>
            <a:ext cx="762000" cy="620806"/>
          </a:xfrm>
          <a:prstGeom prst="rect">
            <a:avLst/>
          </a:prstGeom>
        </p:spPr>
      </p:pic>
      <p:sp>
        <p:nvSpPr>
          <p:cNvPr id="6" name="AutoShape 7"/>
          <p:cNvSpPr>
            <a:spLocks noChangeArrowheads="1"/>
          </p:cNvSpPr>
          <p:nvPr/>
        </p:nvSpPr>
        <p:spPr bwMode="auto">
          <a:xfrm>
            <a:off x="3813048"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2799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0" y="1236261"/>
            <a:ext cx="5334000" cy="4541203"/>
          </a:xfrm>
        </p:spPr>
        <p:txBody>
          <a:bodyPr anchor="t">
            <a:normAutofit/>
          </a:bodyPr>
          <a:lstStyle/>
          <a:p>
            <a:pPr marL="0" indent="0">
              <a:buNone/>
            </a:pPr>
            <a:r>
              <a:rPr lang="en-US" sz="2600" b="1" dirty="0" smtClean="0"/>
              <a:t>Employees should</a:t>
            </a:r>
            <a:endParaRPr lang="en-US" sz="2600" b="1" dirty="0"/>
          </a:p>
          <a:p>
            <a:pPr lvl="0"/>
            <a:r>
              <a:rPr lang="en-US" sz="2400" dirty="0"/>
              <a:t>Work together </a:t>
            </a:r>
            <a:r>
              <a:rPr lang="en-US" sz="2400" dirty="0" smtClean="0"/>
              <a:t>to wean the </a:t>
            </a:r>
            <a:r>
              <a:rPr lang="en-US" sz="2400" dirty="0"/>
              <a:t>pigs</a:t>
            </a:r>
          </a:p>
          <a:p>
            <a:pPr lvl="0"/>
            <a:r>
              <a:rPr lang="en-US" sz="2400" dirty="0"/>
              <a:t>Be aware of their </a:t>
            </a:r>
            <a:r>
              <a:rPr lang="en-US" sz="2400" dirty="0" smtClean="0"/>
              <a:t>environment</a:t>
            </a:r>
            <a:endParaRPr lang="en-US" sz="2400" dirty="0"/>
          </a:p>
          <a:p>
            <a:pPr lvl="1">
              <a:buFont typeface="Courier New" panose="02070309020205020404" pitchFamily="49" charset="0"/>
              <a:buChar char="o"/>
            </a:pPr>
            <a:r>
              <a:rPr lang="en-US" sz="2200" dirty="0" smtClean="0"/>
              <a:t>Power washer lines</a:t>
            </a:r>
          </a:p>
          <a:p>
            <a:pPr lvl="1">
              <a:buFont typeface="Courier New" panose="02070309020205020404" pitchFamily="49" charset="0"/>
              <a:buChar char="o"/>
            </a:pPr>
            <a:r>
              <a:rPr lang="en-US" sz="2200" dirty="0" smtClean="0"/>
              <a:t>Heaters</a:t>
            </a:r>
            <a:endParaRPr lang="en-US" sz="3700" b="1" dirty="0" smtClean="0"/>
          </a:p>
          <a:p>
            <a:pPr lvl="1">
              <a:buFont typeface="Courier New" panose="02070309020205020404" pitchFamily="49" charset="0"/>
              <a:buChar char="o"/>
            </a:pPr>
            <a:r>
              <a:rPr lang="en-US" sz="2200" dirty="0"/>
              <a:t>Heat lamps</a:t>
            </a:r>
          </a:p>
          <a:p>
            <a:pPr lvl="2">
              <a:buFont typeface="Calibri" panose="020F0502020204030204" pitchFamily="34" charset="0"/>
              <a:buChar char="–"/>
            </a:pPr>
            <a:r>
              <a:rPr lang="en-US" dirty="0"/>
              <a:t>All </a:t>
            </a:r>
            <a:r>
              <a:rPr lang="en-US" dirty="0" smtClean="0"/>
              <a:t>could </a:t>
            </a:r>
            <a:r>
              <a:rPr lang="en-US" dirty="0"/>
              <a:t>injure </a:t>
            </a:r>
            <a:r>
              <a:rPr lang="en-US" dirty="0" smtClean="0"/>
              <a:t>a person weaning pigs</a:t>
            </a:r>
            <a:endParaRPr lang="en-US" sz="4000" dirty="0" smtClean="0"/>
          </a:p>
        </p:txBody>
      </p:sp>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34000" y="1219201"/>
            <a:ext cx="3810000" cy="5638799"/>
          </a:xfrm>
        </p:spPr>
      </p:pic>
      <p:sp>
        <p:nvSpPr>
          <p:cNvPr id="4" name="Rounded Rectangle 3"/>
          <p:cNvSpPr/>
          <p:nvPr/>
        </p:nvSpPr>
        <p:spPr>
          <a:xfrm>
            <a:off x="3124200" y="609600"/>
            <a:ext cx="685800" cy="152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eckoff_rev_RGB.gif"/>
          <p:cNvPicPr>
            <a:picLocks noChangeAspect="1"/>
          </p:cNvPicPr>
          <p:nvPr/>
        </p:nvPicPr>
        <p:blipFill>
          <a:blip r:embed="rId4" cstate="print"/>
          <a:stretch>
            <a:fillRect/>
          </a:stretch>
        </p:blipFill>
        <p:spPr>
          <a:xfrm>
            <a:off x="3048000" y="381000"/>
            <a:ext cx="762000" cy="620806"/>
          </a:xfrm>
          <a:prstGeom prst="rect">
            <a:avLst/>
          </a:prstGeom>
        </p:spPr>
      </p:pic>
      <p:sp>
        <p:nvSpPr>
          <p:cNvPr id="6" name="AutoShape 7"/>
          <p:cNvSpPr>
            <a:spLocks noChangeArrowheads="1"/>
          </p:cNvSpPr>
          <p:nvPr/>
        </p:nvSpPr>
        <p:spPr bwMode="auto">
          <a:xfrm>
            <a:off x="3813048"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76438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0" y="1219201"/>
            <a:ext cx="5365954" cy="4541203"/>
          </a:xfrm>
        </p:spPr>
        <p:txBody>
          <a:bodyPr anchor="t">
            <a:normAutofit/>
          </a:bodyPr>
          <a:lstStyle/>
          <a:p>
            <a:pPr marL="0" indent="0">
              <a:buNone/>
            </a:pPr>
            <a:r>
              <a:rPr lang="en-US" sz="2600" b="1" dirty="0"/>
              <a:t>Catching pigs </a:t>
            </a:r>
            <a:r>
              <a:rPr lang="en-US" sz="2600" b="1" dirty="0" smtClean="0"/>
              <a:t>requires</a:t>
            </a:r>
            <a:endParaRPr lang="en-US" sz="2600" b="1" dirty="0"/>
          </a:p>
          <a:p>
            <a:pPr lvl="0"/>
            <a:r>
              <a:rPr lang="en-US" sz="2400" dirty="0"/>
              <a:t>Agility</a:t>
            </a:r>
          </a:p>
          <a:p>
            <a:pPr lvl="0"/>
            <a:r>
              <a:rPr lang="en-US" sz="2400" dirty="0"/>
              <a:t>Leg strength</a:t>
            </a:r>
          </a:p>
          <a:p>
            <a:pPr lvl="0"/>
            <a:r>
              <a:rPr lang="en-US" sz="2400" dirty="0"/>
              <a:t>Back </a:t>
            </a:r>
            <a:r>
              <a:rPr lang="en-US" sz="2400" dirty="0" smtClean="0"/>
              <a:t>strength</a:t>
            </a:r>
          </a:p>
          <a:p>
            <a:pPr marL="0" indent="0">
              <a:buNone/>
            </a:pPr>
            <a:endParaRPr lang="en-US" sz="2600" b="1" dirty="0" smtClean="0"/>
          </a:p>
          <a:p>
            <a:pPr marL="0" indent="0" algn="ctr">
              <a:buNone/>
            </a:pPr>
            <a:r>
              <a:rPr lang="en-US" sz="2600" b="1" dirty="0" smtClean="0"/>
              <a:t>Follow </a:t>
            </a:r>
            <a:r>
              <a:rPr lang="en-US" sz="2600" b="1" dirty="0"/>
              <a:t>safe lifting practices and </a:t>
            </a:r>
            <a:r>
              <a:rPr lang="en-US" sz="2600" b="1" dirty="0" smtClean="0"/>
              <a:t>never lift </a:t>
            </a:r>
            <a:r>
              <a:rPr lang="en-US" sz="2600" b="1" dirty="0"/>
              <a:t>a pig that is too heavy for </a:t>
            </a:r>
            <a:r>
              <a:rPr lang="en-US" sz="2600" b="1" dirty="0" smtClean="0"/>
              <a:t>you</a:t>
            </a:r>
            <a:endParaRPr lang="en-US" sz="2600" b="1" dirty="0"/>
          </a:p>
        </p:txBody>
      </p:sp>
      <p:pic>
        <p:nvPicPr>
          <p:cNvPr id="18"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94528" y="1219200"/>
            <a:ext cx="3749471" cy="5655236"/>
          </a:xfrm>
        </p:spPr>
      </p:pic>
      <p:sp>
        <p:nvSpPr>
          <p:cNvPr id="17" name="AutoShape 7"/>
          <p:cNvSpPr>
            <a:spLocks noChangeArrowheads="1"/>
          </p:cNvSpPr>
          <p:nvPr/>
        </p:nvSpPr>
        <p:spPr bwMode="auto">
          <a:xfrm>
            <a:off x="2706624" y="365760"/>
            <a:ext cx="1408113" cy="609600"/>
          </a:xfrm>
          <a:prstGeom prst="chevron">
            <a:avLst>
              <a:gd name="adj" fmla="val 51331"/>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23" name="Picture 22" descr="Checkoff_rev_RGB.gif"/>
          <p:cNvPicPr>
            <a:picLocks noChangeAspect="1"/>
          </p:cNvPicPr>
          <p:nvPr/>
        </p:nvPicPr>
        <p:blipFill>
          <a:blip r:embed="rId4" cstate="print"/>
          <a:stretch>
            <a:fillRect/>
          </a:stretch>
        </p:blipFill>
        <p:spPr>
          <a:xfrm>
            <a:off x="3048000" y="381000"/>
            <a:ext cx="762000" cy="620806"/>
          </a:xfrm>
          <a:prstGeom prst="rect">
            <a:avLst/>
          </a:prstGeom>
        </p:spPr>
      </p:pic>
      <p:sp>
        <p:nvSpPr>
          <p:cNvPr id="24" name="AutoShape 7"/>
          <p:cNvSpPr>
            <a:spLocks noChangeArrowheads="1"/>
          </p:cNvSpPr>
          <p:nvPr/>
        </p:nvSpPr>
        <p:spPr bwMode="auto">
          <a:xfrm>
            <a:off x="3813048" y="341376"/>
            <a:ext cx="1463040" cy="649224"/>
          </a:xfrm>
          <a:prstGeom prst="chevron">
            <a:avLst>
              <a:gd name="adj" fmla="val 51331"/>
            </a:avLst>
          </a:prstGeom>
          <a:noFill/>
          <a:ln w="44450" cap="flat" cmpd="sng" algn="in">
            <a:solidFill>
              <a:schemeClr val="accent6">
                <a:lumMod val="75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9180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91511777CF7B4FA40F8A89F89C24E2" ma:contentTypeVersion="1" ma:contentTypeDescription="Create a new document." ma:contentTypeScope="" ma:versionID="c56e67988d2ae3c6b3ce2b4d7eeb6184">
  <xsd:schema xmlns:xsd="http://www.w3.org/2001/XMLSchema" xmlns:xs="http://www.w3.org/2001/XMLSchema" xmlns:p="http://schemas.microsoft.com/office/2006/metadata/properties" xmlns:ns2="03963fe5-e968-426a-8a2b-221328943326" targetNamespace="http://schemas.microsoft.com/office/2006/metadata/properties" ma:root="true" ma:fieldsID="b4cd7eea9b066a33e5dc0c1307a0027c" ns2:_="">
    <xsd:import namespace="03963fe5-e968-426a-8a2b-221328943326"/>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963fe5-e968-426a-8a2b-22132894332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3963fe5-e968-426a-8a2b-221328943326">
      <UserInfo>
        <DisplayName>Sarah Probst Miller, DVM</DisplayName>
        <AccountId>12</AccountId>
        <AccountType/>
      </UserInfo>
    </SharedWithUsers>
  </documentManagement>
</p:properties>
</file>

<file path=customXml/itemProps1.xml><?xml version="1.0" encoding="utf-8"?>
<ds:datastoreItem xmlns:ds="http://schemas.openxmlformats.org/officeDocument/2006/customXml" ds:itemID="{23326483-FCAC-4D21-8807-4E485F2D4BC7}">
  <ds:schemaRefs>
    <ds:schemaRef ds:uri="http://schemas.microsoft.com/sharepoint/v3/contenttype/forms"/>
  </ds:schemaRefs>
</ds:datastoreItem>
</file>

<file path=customXml/itemProps2.xml><?xml version="1.0" encoding="utf-8"?>
<ds:datastoreItem xmlns:ds="http://schemas.openxmlformats.org/officeDocument/2006/customXml" ds:itemID="{25E34778-5E2C-42FC-8E9A-8DE433BE78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963fe5-e968-426a-8a2b-2213289433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404956-1627-422D-8EAD-AD74ECF07720}">
  <ds:schemaRefs>
    <ds:schemaRef ds:uri="http://schemas.microsoft.com/office/2006/metadata/properties"/>
    <ds:schemaRef ds:uri="http://purl.org/dc/elements/1.1/"/>
    <ds:schemaRef ds:uri="03963fe5-e968-426a-8a2b-221328943326"/>
    <ds:schemaRef ds:uri="http://schemas.openxmlformats.org/package/2006/metadata/core-properties"/>
    <ds:schemaRef ds:uri="http://purl.org/dc/terms/"/>
    <ds:schemaRef ds:uri="http://www.w3.org/XML/1998/namespace"/>
    <ds:schemaRef ds:uri="http://schemas.microsoft.com/office/infopath/2007/PartnerControls"/>
    <ds:schemaRef ds:uri="http://schemas.microsoft.com/office/2006/documentManagement/typ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3898</TotalTime>
  <Words>2265</Words>
  <Application>Microsoft Office PowerPoint</Application>
  <PresentationFormat>On-screen Show (4:3)</PresentationFormat>
  <Paragraphs>178</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Courier New</vt:lpstr>
      <vt:lpstr>Office Theme</vt:lpstr>
      <vt:lpstr>Safe Pig Handling: Weaning Pigs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Carrie Bodznick</dc:creator>
  <cp:lastModifiedBy>Jim Lummus</cp:lastModifiedBy>
  <cp:revision>289</cp:revision>
  <dcterms:created xsi:type="dcterms:W3CDTF">2013-12-04T16:22:34Z</dcterms:created>
  <dcterms:modified xsi:type="dcterms:W3CDTF">2014-05-21T15:50:06Z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0x0101004C91511777CF7B4FA40F8A89F89C24E2</vt:lpwstr>
  </property>
</Properties>
</file>