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5"/>
  </p:sldMasterIdLst>
  <p:notesMasterIdLst>
    <p:notesMasterId r:id="rId59"/>
  </p:notesMasterIdLst>
  <p:sldIdLst>
    <p:sldId id="467" r:id="rId6"/>
    <p:sldId id="414" r:id="rId7"/>
    <p:sldId id="415" r:id="rId8"/>
    <p:sldId id="416" r:id="rId9"/>
    <p:sldId id="408" r:id="rId10"/>
    <p:sldId id="426" r:id="rId11"/>
    <p:sldId id="381" r:id="rId12"/>
    <p:sldId id="268" r:id="rId13"/>
    <p:sldId id="270" r:id="rId14"/>
    <p:sldId id="427" r:id="rId15"/>
    <p:sldId id="429" r:id="rId16"/>
    <p:sldId id="430" r:id="rId17"/>
    <p:sldId id="431" r:id="rId18"/>
    <p:sldId id="432" r:id="rId19"/>
    <p:sldId id="434" r:id="rId20"/>
    <p:sldId id="433" r:id="rId21"/>
    <p:sldId id="435" r:id="rId22"/>
    <p:sldId id="436" r:id="rId23"/>
    <p:sldId id="437" r:id="rId24"/>
    <p:sldId id="438" r:id="rId25"/>
    <p:sldId id="439" r:id="rId26"/>
    <p:sldId id="440" r:id="rId27"/>
    <p:sldId id="441" r:id="rId28"/>
    <p:sldId id="442" r:id="rId29"/>
    <p:sldId id="409" r:id="rId30"/>
    <p:sldId id="443" r:id="rId31"/>
    <p:sldId id="444" r:id="rId32"/>
    <p:sldId id="445" r:id="rId33"/>
    <p:sldId id="410" r:id="rId34"/>
    <p:sldId id="447" r:id="rId35"/>
    <p:sldId id="448" r:id="rId36"/>
    <p:sldId id="265" r:id="rId37"/>
    <p:sldId id="277" r:id="rId38"/>
    <p:sldId id="285" r:id="rId39"/>
    <p:sldId id="286" r:id="rId40"/>
    <p:sldId id="287" r:id="rId41"/>
    <p:sldId id="282" r:id="rId42"/>
    <p:sldId id="278" r:id="rId43"/>
    <p:sldId id="280" r:id="rId44"/>
    <p:sldId id="449" r:id="rId45"/>
    <p:sldId id="283" r:id="rId46"/>
    <p:sldId id="391" r:id="rId47"/>
    <p:sldId id="413" r:id="rId48"/>
    <p:sldId id="466" r:id="rId49"/>
    <p:sldId id="402" r:id="rId50"/>
    <p:sldId id="315" r:id="rId51"/>
    <p:sldId id="316" r:id="rId52"/>
    <p:sldId id="319" r:id="rId53"/>
    <p:sldId id="321" r:id="rId54"/>
    <p:sldId id="323" r:id="rId55"/>
    <p:sldId id="326" r:id="rId56"/>
    <p:sldId id="327" r:id="rId57"/>
    <p:sldId id="394" r:id="rId58"/>
  </p:sldIdLst>
  <p:sldSz cx="9144000" cy="6858000" type="screen4x3"/>
  <p:notesSz cx="7010400" cy="9296400"/>
  <p:custDataLst>
    <p:tags r:id="rId6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ah Peebles" initials="DP" lastIdx="122" clrIdx="0">
    <p:extLst/>
  </p:cmAuthor>
  <p:cmAuthor id="2" name="Lora Matzner" initials="LM" lastIdx="0" clrIdx="1"/>
  <p:cmAuthor id="3" name="Lora" initials="L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AF5F5D"/>
    <a:srgbClr val="79C3FB"/>
    <a:srgbClr val="355E7C"/>
    <a:srgbClr val="BBBC77"/>
    <a:srgbClr val="FFFFFF"/>
    <a:srgbClr val="984807"/>
    <a:srgbClr val="E4E4E4"/>
    <a:srgbClr val="6F837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1" autoAdjust="0"/>
    <p:restoredTop sz="51823" autoAdjust="0"/>
  </p:normalViewPr>
  <p:slideViewPr>
    <p:cSldViewPr snapToGrid="0">
      <p:cViewPr varScale="1">
        <p:scale>
          <a:sx n="61" d="100"/>
          <a:sy n="61" d="100"/>
        </p:scale>
        <p:origin x="3186"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6" d="100"/>
          <a:sy n="86" d="100"/>
        </p:scale>
        <p:origin x="-3042" y="-7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64" cy="465535"/>
          </a:xfrm>
          <a:prstGeom prst="rect">
            <a:avLst/>
          </a:prstGeom>
        </p:spPr>
        <p:txBody>
          <a:bodyPr vert="horz" lIns="93169" tIns="46585" rIns="93169" bIns="4658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548" y="0"/>
            <a:ext cx="3038264" cy="465535"/>
          </a:xfrm>
          <a:prstGeom prst="rect">
            <a:avLst/>
          </a:prstGeom>
        </p:spPr>
        <p:txBody>
          <a:bodyPr vert="horz" lIns="93169" tIns="46585" rIns="93169" bIns="46585" rtlCol="0"/>
          <a:lstStyle>
            <a:lvl1pPr algn="r">
              <a:defRPr sz="1200">
                <a:latin typeface="Arial" charset="0"/>
              </a:defRPr>
            </a:lvl1pPr>
          </a:lstStyle>
          <a:p>
            <a:pPr>
              <a:defRPr/>
            </a:pPr>
            <a:fld id="{2D4A9D91-31E4-43B9-9217-4CBF5B622ED0}" type="datetimeFigureOut">
              <a:rPr lang="en-US"/>
              <a:pPr>
                <a:defRPr/>
              </a:pPr>
              <a:t>5/7/2014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pPr lvl="0"/>
            <a:endParaRPr lang="en-US" noProof="0" dirty="0" smtClean="0"/>
          </a:p>
        </p:txBody>
      </p:sp>
      <p:sp>
        <p:nvSpPr>
          <p:cNvPr id="5" name="Notes Placeholder 4"/>
          <p:cNvSpPr>
            <a:spLocks noGrp="1"/>
          </p:cNvSpPr>
          <p:nvPr>
            <p:ph type="body" sz="quarter" idx="3"/>
          </p:nvPr>
        </p:nvSpPr>
        <p:spPr>
          <a:xfrm>
            <a:off x="700405" y="4415433"/>
            <a:ext cx="5609591" cy="4183459"/>
          </a:xfrm>
          <a:prstGeom prst="rect">
            <a:avLst/>
          </a:prstGeom>
        </p:spPr>
        <p:txBody>
          <a:bodyPr vert="horz" lIns="93169" tIns="46585" rIns="93169" bIns="4658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277"/>
            <a:ext cx="3038264" cy="465534"/>
          </a:xfrm>
          <a:prstGeom prst="rect">
            <a:avLst/>
          </a:prstGeom>
        </p:spPr>
        <p:txBody>
          <a:bodyPr vert="horz" lIns="93169" tIns="46585" rIns="93169" bIns="46585"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548" y="8829277"/>
            <a:ext cx="3038264" cy="465534"/>
          </a:xfrm>
          <a:prstGeom prst="rect">
            <a:avLst/>
          </a:prstGeom>
        </p:spPr>
        <p:txBody>
          <a:bodyPr vert="horz" wrap="square" lIns="93169" tIns="46585" rIns="93169" bIns="46585" numCol="1" anchor="b" anchorCtr="0" compatLnSpc="1">
            <a:prstTxWarp prst="textNoShape">
              <a:avLst/>
            </a:prstTxWarp>
          </a:bodyPr>
          <a:lstStyle>
            <a:lvl1pPr algn="r">
              <a:defRPr sz="1200"/>
            </a:lvl1pPr>
          </a:lstStyle>
          <a:p>
            <a:fld id="{19312C91-5977-4EED-A3DC-558CFB683A7A}" type="slidenum">
              <a:rPr lang="en-US"/>
              <a:pPr/>
              <a:t>‹#›</a:t>
            </a:fld>
            <a:endParaRPr lang="en-US" dirty="0"/>
          </a:p>
        </p:txBody>
      </p:sp>
    </p:spTree>
    <p:extLst>
      <p:ext uri="{BB962C8B-B14F-4D97-AF65-F5344CB8AC3E}">
        <p14:creationId xmlns:p14="http://schemas.microsoft.com/office/powerpoint/2010/main" val="300013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457200" algn="l" rtl="0" eaLnBrk="0" fontAlgn="base" hangingPunct="0">
      <a:spcBef>
        <a:spcPct val="30000"/>
      </a:spcBef>
      <a:spcAft>
        <a:spcPct val="0"/>
      </a:spcAft>
      <a:defRPr sz="900" kern="1200">
        <a:solidFill>
          <a:schemeClr val="tx1"/>
        </a:solidFill>
        <a:latin typeface="+mn-lt"/>
        <a:ea typeface="+mn-ea"/>
        <a:cs typeface="+mn-cs"/>
      </a:defRPr>
    </a:lvl2pPr>
    <a:lvl3pPr marL="914400" algn="l" rtl="0" eaLnBrk="0" fontAlgn="base" hangingPunct="0">
      <a:spcBef>
        <a:spcPct val="30000"/>
      </a:spcBef>
      <a:spcAft>
        <a:spcPct val="0"/>
      </a:spcAft>
      <a:defRPr sz="900" kern="1200">
        <a:solidFill>
          <a:schemeClr val="tx1"/>
        </a:solidFill>
        <a:latin typeface="+mn-lt"/>
        <a:ea typeface="+mn-ea"/>
        <a:cs typeface="+mn-cs"/>
      </a:defRPr>
    </a:lvl3pPr>
    <a:lvl4pPr marL="1371600" algn="l" rtl="0" eaLnBrk="0" fontAlgn="base" hangingPunct="0">
      <a:spcBef>
        <a:spcPct val="30000"/>
      </a:spcBef>
      <a:spcAft>
        <a:spcPct val="0"/>
      </a:spcAft>
      <a:defRPr sz="900" kern="1200">
        <a:solidFill>
          <a:schemeClr val="tx1"/>
        </a:solidFill>
        <a:latin typeface="+mn-lt"/>
        <a:ea typeface="+mn-ea"/>
        <a:cs typeface="+mn-cs"/>
      </a:defRPr>
    </a:lvl4pPr>
    <a:lvl5pPr marL="1828800" algn="l" rtl="0" eaLnBrk="0" fontAlgn="base" hangingPunct="0">
      <a:spcBef>
        <a:spcPct val="30000"/>
      </a:spcBef>
      <a:spcAft>
        <a:spcPct val="0"/>
      </a:spcAft>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9">
              <a:defRPr/>
            </a:pPr>
            <a:r>
              <a:rPr lang="en-US" dirty="0"/>
              <a:t>Understanding basic pig behavior and body language will help contribute to a safe and positive experience for the pigs and the handler.</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9440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pig uses its </a:t>
            </a:r>
            <a:r>
              <a:rPr lang="en-US" b="1" dirty="0"/>
              <a:t>point of balance </a:t>
            </a:r>
            <a:r>
              <a:rPr lang="en-US" dirty="0"/>
              <a:t>to determine which way to move away from the handler as long as the pig has space to move away and </a:t>
            </a:r>
            <a:r>
              <a:rPr lang="en-US" dirty="0" smtClean="0"/>
              <a:t>the </a:t>
            </a:r>
            <a:r>
              <a:rPr lang="en-US" dirty="0"/>
              <a:t>handler allows it to move away. Typically, the point of balance is located at a pig’s shoulder but this may change depending on the environment. </a:t>
            </a:r>
          </a:p>
          <a:p>
            <a:endParaRPr lang="en-US" dirty="0"/>
          </a:p>
          <a:p>
            <a:r>
              <a:rPr lang="en-US" dirty="0"/>
              <a:t>There are many conditions where the point of balance will not accurately predict how a pig will respond. There are situations where best results are achieved by working ahead of pigs and letting them circle past for example, as they move out a gate. </a:t>
            </a:r>
          </a:p>
          <a:p>
            <a:endParaRPr lang="en-US" dirty="0"/>
          </a:p>
          <a:p>
            <a:r>
              <a:rPr lang="en-US" dirty="0"/>
              <a:t>A common error handlers may make is attempting to move the pig forward while standing in front of the pig and tapping it on the rear or pressuring it to move forward. Also handlers should not move, block or interfere from a forward position when another handler is attempting to move pigs past them. Pigs may balk and refuse to move if they are driven towards visible people.</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9DCDC-5F12-46AA-A9A6-6B7DDA058B46}" type="slidenum">
              <a:rPr lang="en-US"/>
              <a:pPr eaLnBrk="1" hangingPunct="1"/>
              <a:t>10</a:t>
            </a:fld>
            <a:endParaRPr lang="en-US" dirty="0"/>
          </a:p>
        </p:txBody>
      </p:sp>
    </p:spTree>
    <p:extLst>
      <p:ext uri="{BB962C8B-B14F-4D97-AF65-F5344CB8AC3E}">
        <p14:creationId xmlns:p14="http://schemas.microsoft.com/office/powerpoint/2010/main" val="3833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pig relies on </a:t>
            </a:r>
            <a:r>
              <a:rPr lang="en-US" dirty="0" smtClean="0"/>
              <a:t>its </a:t>
            </a:r>
            <a:r>
              <a:rPr lang="en-US" b="1" dirty="0" smtClean="0"/>
              <a:t>sense </a:t>
            </a:r>
            <a:r>
              <a:rPr lang="en-US" b="1" dirty="0"/>
              <a:t>of </a:t>
            </a:r>
            <a:r>
              <a:rPr lang="en-US" dirty="0"/>
              <a:t>hearing and </a:t>
            </a:r>
            <a:r>
              <a:rPr lang="en-US" dirty="0" smtClean="0"/>
              <a:t>sense</a:t>
            </a:r>
            <a:r>
              <a:rPr lang="en-US" baseline="0" dirty="0" smtClean="0"/>
              <a:t> of </a:t>
            </a:r>
            <a:r>
              <a:rPr lang="en-US" dirty="0" smtClean="0"/>
              <a:t>smell </a:t>
            </a:r>
            <a:r>
              <a:rPr lang="en-US" dirty="0"/>
              <a:t>to situate itself in its surroundings and uses sight to complement information gathered by these two senses.</a:t>
            </a:r>
            <a:r>
              <a:rPr lang="en-US" baseline="30000" dirty="0"/>
              <a:t>  </a:t>
            </a:r>
          </a:p>
          <a:p>
            <a:endParaRPr lang="en-US" baseline="30000" dirty="0"/>
          </a:p>
          <a:p>
            <a:r>
              <a:rPr lang="en-US" dirty="0"/>
              <a:t>The blind spot exists because a pig’s eyes are on the sides of its head and a pig’s field of vision is approximately 310 degrees leaving a blind spot directly behind it.  Pigs want to see anything that is a potential threat or source of pressure. They try to keep handlers out of their blind spots. Pigs hold still and use their hearing to track people they can’t see. We have to notice what pigs are paying attention to in order to move them effectively. A pig’s sense of touch also plays an important role during handling.</a:t>
            </a:r>
          </a:p>
          <a:p>
            <a:r>
              <a:rPr lang="en-US" dirty="0"/>
              <a:t> </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9DCDC-5F12-46AA-A9A6-6B7DDA058B46}" type="slidenum">
              <a:rPr lang="en-US"/>
              <a:pPr eaLnBrk="1" hangingPunct="1"/>
              <a:t>11</a:t>
            </a:fld>
            <a:endParaRPr lang="en-US" dirty="0"/>
          </a:p>
        </p:txBody>
      </p:sp>
    </p:spTree>
    <p:extLst>
      <p:ext uri="{BB962C8B-B14F-4D97-AF65-F5344CB8AC3E}">
        <p14:creationId xmlns:p14="http://schemas.microsoft.com/office/powerpoint/2010/main" val="185786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figure shows the flight zone, point of </a:t>
            </a:r>
            <a:r>
              <a:rPr lang="en-US" dirty="0" smtClean="0"/>
              <a:t>balance, </a:t>
            </a:r>
            <a:r>
              <a:rPr lang="en-US" dirty="0"/>
              <a:t>and blind spot of an individual pig</a:t>
            </a:r>
            <a:r>
              <a:rPr lang="en-US" dirty="0" smtClean="0"/>
              <a:t>. </a:t>
            </a:r>
            <a:r>
              <a:rPr lang="en-US" dirty="0"/>
              <a:t>This diagram illustrates a very specific set of conditions that are not always commonly found in barns or transport </a:t>
            </a:r>
            <a:r>
              <a:rPr lang="en-US" dirty="0" smtClean="0"/>
              <a:t>trailers.</a:t>
            </a:r>
          </a:p>
          <a:p>
            <a:endParaRPr lang="en-US" dirty="0" smtClean="0"/>
          </a:p>
          <a:p>
            <a:r>
              <a:rPr lang="en-US" dirty="0" smtClean="0"/>
              <a:t>For</a:t>
            </a:r>
            <a:r>
              <a:rPr lang="en-US" baseline="0" dirty="0" smtClean="0"/>
              <a:t> instance, w</a:t>
            </a:r>
            <a:r>
              <a:rPr lang="en-US" dirty="0" smtClean="0"/>
              <a:t>hen </a:t>
            </a:r>
            <a:r>
              <a:rPr lang="en-US" dirty="0"/>
              <a:t>pigs are moving up a loading ramp, the point of balance will be at the shoulder but the flight zone should still be observed so the pig is not crowded and can get release from handler pressure. </a:t>
            </a:r>
          </a:p>
          <a:p>
            <a:endParaRPr lang="en-US" dirty="0"/>
          </a:p>
          <a:p>
            <a:r>
              <a:rPr lang="en-US" dirty="0"/>
              <a:t>Handlers inside barns and trailers typically work in conditions that are very different from those specified in the diagram:</a:t>
            </a:r>
          </a:p>
          <a:p>
            <a:pPr marL="171553" indent="-171553">
              <a:buFont typeface="Arial" panose="020B0604020202020204" pitchFamily="34" charset="0"/>
              <a:buChar char="•"/>
            </a:pPr>
            <a:r>
              <a:rPr lang="en-US" dirty="0"/>
              <a:t>Groups instead of individual pigs </a:t>
            </a:r>
          </a:p>
          <a:p>
            <a:pPr marL="171553" indent="-171553">
              <a:buFont typeface="Arial" panose="020B0604020202020204" pitchFamily="34" charset="0"/>
              <a:buChar char="•"/>
            </a:pPr>
            <a:r>
              <a:rPr lang="en-US" dirty="0"/>
              <a:t>No chute to prevent pigs from turning around </a:t>
            </a:r>
          </a:p>
          <a:p>
            <a:pPr marL="171553" indent="-171553">
              <a:buFont typeface="Arial" panose="020B0604020202020204" pitchFamily="34" charset="0"/>
              <a:buChar char="•"/>
            </a:pPr>
            <a:r>
              <a:rPr lang="en-US" dirty="0"/>
              <a:t>Confined spaces, such as pens and alleyways, that require handlers to work inside pigs’ flight zones and that limit pigs’ ability to move away from them</a:t>
            </a:r>
          </a:p>
          <a:p>
            <a:pPr marL="171553" indent="-171553">
              <a:buFont typeface="Arial" panose="020B0604020202020204" pitchFamily="34" charset="0"/>
              <a:buChar char="•"/>
            </a:pPr>
            <a:r>
              <a:rPr lang="en-US" dirty="0"/>
              <a:t>Other people involved during loading and unloading of pigs</a:t>
            </a:r>
          </a:p>
          <a:p>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9DCDC-5F12-46AA-A9A6-6B7DDA058B46}" type="slidenum">
              <a:rPr lang="en-US"/>
              <a:pPr eaLnBrk="1" hangingPunct="1"/>
              <a:t>12</a:t>
            </a:fld>
            <a:endParaRPr lang="en-US" dirty="0"/>
          </a:p>
        </p:txBody>
      </p:sp>
    </p:spTree>
    <p:extLst>
      <p:ext uri="{BB962C8B-B14F-4D97-AF65-F5344CB8AC3E}">
        <p14:creationId xmlns:p14="http://schemas.microsoft.com/office/powerpoint/2010/main" val="32504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any of these conditions changes how pigs respond to us. When working: with groups of pigs, in confined spaces, with additional people present, pigs’ ability to move away from the handler is restricted. We can no longer depend on the point of balance and automatically assume that pigs will move away from our pressure to their flight zone. Instead, we need to understand how pigs’ behavior is influenced by their:</a:t>
            </a:r>
          </a:p>
          <a:p>
            <a:pPr marL="171553" indent="-171553">
              <a:buFont typeface="Arial" panose="020B0604020202020204" pitchFamily="34" charset="0"/>
              <a:buChar char="•"/>
            </a:pPr>
            <a:r>
              <a:rPr lang="en-US" dirty="0"/>
              <a:t>herd behavior</a:t>
            </a:r>
          </a:p>
          <a:p>
            <a:pPr marL="171553" indent="-171553">
              <a:buFont typeface="Arial" panose="020B0604020202020204" pitchFamily="34" charset="0"/>
              <a:buChar char="•"/>
            </a:pPr>
            <a:r>
              <a:rPr lang="en-US" dirty="0"/>
              <a:t>the presence of additional people</a:t>
            </a:r>
          </a:p>
          <a:p>
            <a:pPr marL="171553" indent="-171553">
              <a:buFont typeface="Arial" panose="020B0604020202020204" pitchFamily="34" charset="0"/>
              <a:buChar char="•"/>
            </a:pPr>
            <a:r>
              <a:rPr lang="en-US" dirty="0"/>
              <a:t>handlers’ use of pig handling tools</a:t>
            </a:r>
          </a:p>
          <a:p>
            <a:pPr marL="171553" indent="-171553">
              <a:buFont typeface="Arial" panose="020B0604020202020204" pitchFamily="34" charset="0"/>
              <a:buChar char="•"/>
            </a:pPr>
            <a:r>
              <a:rPr lang="en-US" dirty="0"/>
              <a:t>environmental influences </a:t>
            </a:r>
          </a:p>
          <a:p>
            <a:r>
              <a:rPr lang="en-US" dirty="0"/>
              <a:t>Each factor influences pig behavior independently and in combination with the others.  </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13</a:t>
            </a:fld>
            <a:endParaRPr lang="en-US" dirty="0"/>
          </a:p>
        </p:txBody>
      </p:sp>
    </p:spTree>
    <p:extLst>
      <p:ext uri="{BB962C8B-B14F-4D97-AF65-F5344CB8AC3E}">
        <p14:creationId xmlns:p14="http://schemas.microsoft.com/office/powerpoint/2010/main" val="133046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Pigs tell us what they are paying attention to with their body language, heads, eyes and ears. Specifically, handlers should note where pigs are looking, how they are bending or twisting their bodies, how pigs have their heads and ears turned or cocked, and whether pigs are listening intently. </a:t>
            </a:r>
          </a:p>
          <a:p>
            <a:endParaRPr lang="en-US" dirty="0"/>
          </a:p>
          <a:p>
            <a:r>
              <a:rPr lang="en-US" dirty="0"/>
              <a:t>Pig body language changes as they go from calm to highly excited. A good animal handler can read the pigs’ body language and adjust their own actions accordingly.</a:t>
            </a:r>
          </a:p>
        </p:txBody>
      </p:sp>
      <p:sp>
        <p:nvSpPr>
          <p:cNvPr id="4" name="Slide Number Placeholder 3"/>
          <p:cNvSpPr>
            <a:spLocks noGrp="1"/>
          </p:cNvSpPr>
          <p:nvPr>
            <p:ph type="sldNum" sz="quarter" idx="10"/>
          </p:nvPr>
        </p:nvSpPr>
        <p:spPr/>
        <p:txBody>
          <a:bodyPr/>
          <a:lstStyle/>
          <a:p>
            <a:fld id="{19312C91-5977-4EED-A3DC-558CFB683A7A}" type="slidenum">
              <a:rPr lang="en-US" smtClean="0"/>
              <a:pPr/>
              <a:t>14</a:t>
            </a:fld>
            <a:endParaRPr lang="en-US" dirty="0"/>
          </a:p>
        </p:txBody>
      </p:sp>
    </p:spTree>
    <p:extLst>
      <p:ext uri="{BB962C8B-B14F-4D97-AF65-F5344CB8AC3E}">
        <p14:creationId xmlns:p14="http://schemas.microsoft.com/office/powerpoint/2010/main" val="165843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Releasing pressure</a:t>
            </a:r>
            <a:r>
              <a:rPr lang="en-US" dirty="0"/>
              <a:t> refers to any action that reduces the level of threat we pose to pig behavior. It often involves giving pigs more time and space.  Some ways to release pressure are to:</a:t>
            </a:r>
          </a:p>
          <a:p>
            <a:pPr marL="171553" indent="-171553">
              <a:buFont typeface="Arial" panose="020B0604020202020204" pitchFamily="34" charset="0"/>
              <a:buChar char="•"/>
            </a:pPr>
            <a:r>
              <a:rPr lang="en-US" dirty="0"/>
              <a:t>Pause and let pigs move away</a:t>
            </a:r>
          </a:p>
          <a:p>
            <a:pPr marL="171553" indent="-171553">
              <a:buFont typeface="Arial" panose="020B0604020202020204" pitchFamily="34" charset="0"/>
              <a:buChar char="•"/>
            </a:pPr>
            <a:r>
              <a:rPr lang="en-US" dirty="0"/>
              <a:t>Step back and refrain from making physical contact with them</a:t>
            </a:r>
          </a:p>
          <a:p>
            <a:pPr marL="171553" indent="-171553">
              <a:buFont typeface="Arial" panose="020B0604020202020204" pitchFamily="34" charset="0"/>
              <a:buChar char="•"/>
            </a:pPr>
            <a:r>
              <a:rPr lang="en-US" dirty="0"/>
              <a:t>Soften our body language to reduce both our threat and the distance pigs require </a:t>
            </a:r>
          </a:p>
          <a:p>
            <a:pPr marL="171553" indent="-171553">
              <a:buFont typeface="Arial" panose="020B0604020202020204" pitchFamily="34" charset="0"/>
              <a:buChar char="•"/>
            </a:pPr>
            <a:r>
              <a:rPr lang="en-US" dirty="0"/>
              <a:t>Let pigs circle past us: our strongest pressure is in the direction we are facing</a:t>
            </a:r>
          </a:p>
          <a:p>
            <a:pPr marL="171553" indent="-171553">
              <a:buFont typeface="Arial" panose="020B0604020202020204" pitchFamily="34" charset="0"/>
              <a:buChar char="•"/>
            </a:pPr>
            <a:r>
              <a:rPr lang="en-US" dirty="0"/>
              <a:t>Discontinue making noise </a:t>
            </a:r>
          </a:p>
          <a:p>
            <a:pPr marL="171553" indent="-171553">
              <a:buFont typeface="Arial" panose="020B0604020202020204" pitchFamily="34" charset="0"/>
              <a:buChar char="•"/>
            </a:pPr>
            <a:r>
              <a:rPr lang="en-US" dirty="0"/>
              <a:t>Look away from them</a:t>
            </a:r>
          </a:p>
          <a:p>
            <a:pPr marL="171553" indent="-171553">
              <a:buFont typeface="Arial" panose="020B0604020202020204" pitchFamily="34" charset="0"/>
              <a:buChar char="•"/>
            </a:pPr>
            <a:r>
              <a:rPr lang="en-US" dirty="0"/>
              <a:t>Reduce group size – this is dependent on several factors such as pig size, aisle, door or chute width, environmental influences</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15</a:t>
            </a:fld>
            <a:endParaRPr lang="en-US" dirty="0"/>
          </a:p>
        </p:txBody>
      </p:sp>
    </p:spTree>
    <p:extLst>
      <p:ext uri="{BB962C8B-B14F-4D97-AF65-F5344CB8AC3E}">
        <p14:creationId xmlns:p14="http://schemas.microsoft.com/office/powerpoint/2010/main" val="196084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We can group pig body language into a few categories that help you identify how you should react. This is the first category.</a:t>
            </a:r>
          </a:p>
          <a:p>
            <a:endParaRPr lang="en-US" sz="900" b="1" kern="1200" dirty="0" smtClean="0">
              <a:solidFill>
                <a:schemeClr val="tx1"/>
              </a:solidFill>
              <a:effectLst/>
              <a:latin typeface="+mn-lt"/>
              <a:ea typeface="+mn-ea"/>
              <a:cs typeface="+mn-cs"/>
            </a:endParaRPr>
          </a:p>
          <a:p>
            <a:r>
              <a:rPr lang="en-US" b="1" dirty="0" smtClean="0"/>
              <a:t>Pigs </a:t>
            </a:r>
            <a:r>
              <a:rPr lang="en-US" b="1" dirty="0"/>
              <a:t>that are calm: 	</a:t>
            </a:r>
            <a:endParaRPr lang="en-US" dirty="0"/>
          </a:p>
          <a:p>
            <a:pPr marL="171553" indent="-171553">
              <a:buFont typeface="Arial" panose="020B0604020202020204" pitchFamily="34" charset="0"/>
              <a:buChar char="•"/>
            </a:pPr>
            <a:r>
              <a:rPr lang="en-US" dirty="0"/>
              <a:t>Head and ears low, body relaxed</a:t>
            </a:r>
          </a:p>
          <a:p>
            <a:pPr marL="171553" indent="-171553">
              <a:buFont typeface="Arial" panose="020B0604020202020204" pitchFamily="34" charset="0"/>
              <a:buChar char="•"/>
            </a:pPr>
            <a:r>
              <a:rPr lang="en-US" dirty="0"/>
              <a:t>Moving at a walk or trot, (or exuberant outbursts if excited but not scared) </a:t>
            </a:r>
          </a:p>
          <a:p>
            <a:pPr marL="171553" indent="-171553">
              <a:buFont typeface="Arial" panose="020B0604020202020204" pitchFamily="34" charset="0"/>
              <a:buChar char="•"/>
            </a:pPr>
            <a:r>
              <a:rPr lang="en-US" dirty="0"/>
              <a:t>Attention mostly forward </a:t>
            </a:r>
          </a:p>
          <a:p>
            <a:pPr marL="171553" indent="-171553">
              <a:buFont typeface="Arial" panose="020B0604020202020204" pitchFamily="34" charset="0"/>
              <a:buChar char="•"/>
            </a:pPr>
            <a:r>
              <a:rPr lang="en-US" dirty="0"/>
              <a:t>Any vocalizations are low pitched</a:t>
            </a:r>
          </a:p>
          <a:p>
            <a:endParaRPr lang="en-US" dirty="0" smtClean="0"/>
          </a:p>
          <a:p>
            <a:r>
              <a:rPr lang="en-US" dirty="0" smtClean="0"/>
              <a:t>(Animate)</a:t>
            </a:r>
          </a:p>
          <a:p>
            <a:r>
              <a:rPr lang="en-US" dirty="0" smtClean="0"/>
              <a:t>Do: </a:t>
            </a:r>
          </a:p>
          <a:p>
            <a:pPr marL="171553" indent="-171553">
              <a:buFont typeface="Arial" panose="020B0604020202020204" pitchFamily="34" charset="0"/>
              <a:buChar char="•"/>
            </a:pPr>
            <a:r>
              <a:rPr lang="en-US" dirty="0" smtClean="0"/>
              <a:t>Continue to allow pigs to stay a safe distance from you and maintain release from your pressure</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16</a:t>
            </a:fld>
            <a:endParaRPr lang="en-US" dirty="0"/>
          </a:p>
        </p:txBody>
      </p:sp>
    </p:spTree>
    <p:extLst>
      <p:ext uri="{BB962C8B-B14F-4D97-AF65-F5344CB8AC3E}">
        <p14:creationId xmlns:p14="http://schemas.microsoft.com/office/powerpoint/2010/main" val="19865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This is the second category.</a:t>
            </a:r>
          </a:p>
          <a:p>
            <a:endParaRPr lang="en-US" b="1" dirty="0" smtClean="0"/>
          </a:p>
          <a:p>
            <a:r>
              <a:rPr lang="en-US" b="1" dirty="0" smtClean="0"/>
              <a:t>Pigs </a:t>
            </a:r>
            <a:r>
              <a:rPr lang="en-US" b="1" dirty="0"/>
              <a:t>showing mild fear or defensiveness:</a:t>
            </a:r>
            <a:endParaRPr lang="en-US" dirty="0"/>
          </a:p>
          <a:p>
            <a:pPr marL="171553" indent="-171553">
              <a:buFont typeface="Arial" panose="020B0604020202020204" pitchFamily="34" charset="0"/>
              <a:buChar char="•"/>
            </a:pPr>
            <a:r>
              <a:rPr lang="en-US" dirty="0"/>
              <a:t>Heads and ears rising </a:t>
            </a:r>
          </a:p>
          <a:p>
            <a:pPr marL="171553" indent="-171553">
              <a:buFont typeface="Arial" panose="020B0604020202020204" pitchFamily="34" charset="0"/>
              <a:buChar char="•"/>
            </a:pPr>
            <a:r>
              <a:rPr lang="en-US" dirty="0"/>
              <a:t>Still moving away but with increasing attention towards the handler</a:t>
            </a:r>
          </a:p>
          <a:p>
            <a:pPr marL="171553" indent="-171553">
              <a:buFont typeface="Arial" panose="020B0604020202020204" pitchFamily="34" charset="0"/>
              <a:buChar char="•"/>
            </a:pPr>
            <a:r>
              <a:rPr lang="en-US" dirty="0"/>
              <a:t>Flight zone is expanding</a:t>
            </a:r>
          </a:p>
          <a:p>
            <a:pPr marL="171553" indent="-171553">
              <a:buFont typeface="Arial" panose="020B0604020202020204" pitchFamily="34" charset="0"/>
              <a:buChar char="•"/>
            </a:pPr>
            <a:r>
              <a:rPr lang="en-US" dirty="0"/>
              <a:t>Possible brief increase in speed</a:t>
            </a:r>
          </a:p>
          <a:p>
            <a:endParaRPr lang="en-US" dirty="0" smtClean="0"/>
          </a:p>
          <a:p>
            <a:pPr defTabSz="914949">
              <a:defRPr/>
            </a:pPr>
            <a:r>
              <a:rPr lang="en-US" dirty="0" smtClean="0"/>
              <a:t>(Animate)</a:t>
            </a:r>
          </a:p>
          <a:p>
            <a:r>
              <a:rPr lang="en-US" dirty="0" smtClean="0"/>
              <a:t>Tip: </a:t>
            </a:r>
          </a:p>
          <a:p>
            <a:pPr marL="171553" indent="-171553">
              <a:buFont typeface="Arial" panose="020B0604020202020204" pitchFamily="34" charset="0"/>
              <a:buChar char="•"/>
            </a:pPr>
            <a:r>
              <a:rPr lang="en-US" dirty="0"/>
              <a:t>If you release pressure the animal will calm down</a:t>
            </a:r>
          </a:p>
          <a:p>
            <a:endParaRPr lang="en-US" dirty="0" smtClean="0"/>
          </a:p>
          <a:p>
            <a:r>
              <a:rPr lang="en-US" dirty="0" smtClean="0"/>
              <a:t>(Animate)</a:t>
            </a:r>
          </a:p>
          <a:p>
            <a:pPr defTabSz="914949">
              <a:defRPr/>
            </a:pPr>
            <a:r>
              <a:rPr lang="en-US" dirty="0"/>
              <a:t>Warning/Caution:</a:t>
            </a:r>
          </a:p>
          <a:p>
            <a:pPr marL="171553" indent="-171553" defTabSz="914949">
              <a:buFont typeface="Arial" panose="020B0604020202020204" pitchFamily="34" charset="0"/>
              <a:buChar char="•"/>
              <a:defRPr/>
            </a:pPr>
            <a:r>
              <a:rPr lang="en-US" dirty="0"/>
              <a:t>Handler is getting too close / not giving enough release from pressure</a:t>
            </a:r>
          </a:p>
          <a:p>
            <a:pPr marL="171553" indent="-171553" defTabSz="914949">
              <a:buFont typeface="Arial" panose="020B0604020202020204" pitchFamily="34" charset="0"/>
              <a:buChar char="•"/>
              <a:defRPr/>
            </a:pPr>
            <a:r>
              <a:rPr lang="en-US" dirty="0"/>
              <a:t>If you maintain or increase pressure, the animal may become fearful or defensive	</a:t>
            </a:r>
          </a:p>
          <a:p>
            <a:pPr defTabSz="914949">
              <a:defRPr/>
            </a:pPr>
            <a:endParaRPr lang="en-US" dirty="0" smtClean="0"/>
          </a:p>
        </p:txBody>
      </p:sp>
      <p:sp>
        <p:nvSpPr>
          <p:cNvPr id="4" name="Slide Number Placeholder 3"/>
          <p:cNvSpPr>
            <a:spLocks noGrp="1"/>
          </p:cNvSpPr>
          <p:nvPr>
            <p:ph type="sldNum" sz="quarter" idx="10"/>
          </p:nvPr>
        </p:nvSpPr>
        <p:spPr/>
        <p:txBody>
          <a:bodyPr/>
          <a:lstStyle/>
          <a:p>
            <a:fld id="{19312C91-5977-4EED-A3DC-558CFB683A7A}" type="slidenum">
              <a:rPr lang="en-US" smtClean="0"/>
              <a:pPr/>
              <a:t>17</a:t>
            </a:fld>
            <a:endParaRPr lang="en-US" dirty="0"/>
          </a:p>
        </p:txBody>
      </p:sp>
    </p:spTree>
    <p:extLst>
      <p:ext uri="{BB962C8B-B14F-4D97-AF65-F5344CB8AC3E}">
        <p14:creationId xmlns:p14="http://schemas.microsoft.com/office/powerpoint/2010/main" val="186445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This is the third</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category.</a:t>
            </a:r>
          </a:p>
          <a:p>
            <a:endParaRPr lang="en-US" b="1" dirty="0" smtClean="0"/>
          </a:p>
          <a:p>
            <a:r>
              <a:rPr lang="en-US" b="1" dirty="0" smtClean="0"/>
              <a:t>Pigs </a:t>
            </a:r>
            <a:r>
              <a:rPr lang="en-US" b="1" dirty="0"/>
              <a:t>showing mild fear or defensiveness:</a:t>
            </a:r>
            <a:endParaRPr lang="en-US" dirty="0"/>
          </a:p>
          <a:p>
            <a:pPr marL="171553" indent="-171553">
              <a:buFont typeface="Arial" panose="020B0604020202020204" pitchFamily="34" charset="0"/>
              <a:buChar char="•"/>
            </a:pPr>
            <a:r>
              <a:rPr lang="en-US" dirty="0"/>
              <a:t>Full attention is on the handler</a:t>
            </a:r>
          </a:p>
          <a:p>
            <a:pPr marL="171553" indent="-171553">
              <a:buFont typeface="Arial" panose="020B0604020202020204" pitchFamily="34" charset="0"/>
              <a:buChar char="•"/>
            </a:pPr>
            <a:r>
              <a:rPr lang="en-US" dirty="0"/>
              <a:t>Pig’s efforts to move away aren’t working so it switches to alternative tactics: stop, back up, turn back, try to get past the handler or…</a:t>
            </a:r>
          </a:p>
          <a:p>
            <a:pPr marL="171553" indent="-171553">
              <a:buFont typeface="Arial" panose="020B0604020202020204" pitchFamily="34" charset="0"/>
              <a:buChar char="•"/>
            </a:pPr>
            <a:r>
              <a:rPr lang="en-US" dirty="0"/>
              <a:t>Shut down and refuse to move – a defensive response different from being too tame or fatigued</a:t>
            </a:r>
          </a:p>
          <a:p>
            <a:pPr marL="171553" indent="-171553">
              <a:buFont typeface="Arial" panose="020B0604020202020204" pitchFamily="34" charset="0"/>
              <a:buChar char="•"/>
            </a:pPr>
            <a:r>
              <a:rPr lang="en-US" dirty="0"/>
              <a:t>Bunching up and difficult to sort or separate</a:t>
            </a:r>
          </a:p>
          <a:p>
            <a:endParaRPr lang="en-US" dirty="0" smtClean="0"/>
          </a:p>
          <a:p>
            <a:pPr defTabSz="914949">
              <a:defRPr/>
            </a:pPr>
            <a:r>
              <a:rPr lang="en-US" dirty="0" smtClean="0"/>
              <a:t>(Animate)</a:t>
            </a:r>
          </a:p>
          <a:p>
            <a:r>
              <a:rPr lang="en-US" dirty="0" smtClean="0"/>
              <a:t>Tip: </a:t>
            </a:r>
          </a:p>
          <a:p>
            <a:pPr marL="171553" indent="-171553">
              <a:buFont typeface="Arial" panose="020B0604020202020204" pitchFamily="34" charset="0"/>
              <a:buChar char="•"/>
            </a:pPr>
            <a:r>
              <a:rPr lang="en-US" dirty="0"/>
              <a:t>If you release pressure the animal will calm down but may require some time to do so</a:t>
            </a:r>
          </a:p>
          <a:p>
            <a:endParaRPr lang="en-US" dirty="0" smtClean="0"/>
          </a:p>
          <a:p>
            <a:r>
              <a:rPr lang="en-US" dirty="0" smtClean="0"/>
              <a:t>(Animate)</a:t>
            </a:r>
          </a:p>
          <a:p>
            <a:pPr defTabSz="914949">
              <a:defRPr/>
            </a:pPr>
            <a:r>
              <a:rPr lang="en-US" dirty="0"/>
              <a:t>Warning/Caution:</a:t>
            </a:r>
          </a:p>
          <a:p>
            <a:pPr marL="171553" indent="-171553" defTabSz="914949">
              <a:buFont typeface="Arial" panose="020B0604020202020204" pitchFamily="34" charset="0"/>
              <a:buChar char="•"/>
              <a:defRPr/>
            </a:pPr>
            <a:r>
              <a:rPr lang="en-US" dirty="0"/>
              <a:t>Handler is too close / using too much pressure and animal is unable to get release</a:t>
            </a:r>
          </a:p>
          <a:p>
            <a:pPr marL="171553" indent="-171553">
              <a:buFont typeface="Arial" panose="020B0604020202020204" pitchFamily="34" charset="0"/>
              <a:buChar char="•"/>
            </a:pPr>
            <a:r>
              <a:rPr lang="en-US" dirty="0"/>
              <a:t>If you maintain or increase pressure, it may escalate to extreme fear	</a:t>
            </a:r>
          </a:p>
          <a:p>
            <a:pPr defTabSz="914949">
              <a:defRPr/>
            </a:pPr>
            <a:endParaRPr lang="en-US" dirty="0" smtClean="0"/>
          </a:p>
        </p:txBody>
      </p:sp>
      <p:sp>
        <p:nvSpPr>
          <p:cNvPr id="4" name="Slide Number Placeholder 3"/>
          <p:cNvSpPr>
            <a:spLocks noGrp="1"/>
          </p:cNvSpPr>
          <p:nvPr>
            <p:ph type="sldNum" sz="quarter" idx="10"/>
          </p:nvPr>
        </p:nvSpPr>
        <p:spPr/>
        <p:txBody>
          <a:bodyPr/>
          <a:lstStyle/>
          <a:p>
            <a:fld id="{19312C91-5977-4EED-A3DC-558CFB683A7A}" type="slidenum">
              <a:rPr lang="en-US" smtClean="0"/>
              <a:pPr/>
              <a:t>18</a:t>
            </a:fld>
            <a:endParaRPr lang="en-US" dirty="0"/>
          </a:p>
        </p:txBody>
      </p:sp>
    </p:spTree>
    <p:extLst>
      <p:ext uri="{BB962C8B-B14F-4D97-AF65-F5344CB8AC3E}">
        <p14:creationId xmlns:p14="http://schemas.microsoft.com/office/powerpoint/2010/main" val="143636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This is the fourth and last category.</a:t>
            </a:r>
          </a:p>
          <a:p>
            <a:endParaRPr lang="en-US" b="1" dirty="0" smtClean="0"/>
          </a:p>
          <a:p>
            <a:r>
              <a:rPr lang="en-US" b="1" dirty="0" smtClean="0"/>
              <a:t>Pigs </a:t>
            </a:r>
            <a:r>
              <a:rPr lang="en-US" b="1" dirty="0"/>
              <a:t>showing mild fear or defensiveness:</a:t>
            </a:r>
            <a:endParaRPr lang="en-US" dirty="0"/>
          </a:p>
          <a:p>
            <a:pPr marL="171553" indent="-171553">
              <a:buFont typeface="Arial" panose="020B0604020202020204" pitchFamily="34" charset="0"/>
              <a:buChar char="•"/>
            </a:pPr>
            <a:r>
              <a:rPr lang="en-US" dirty="0"/>
              <a:t>Panic </a:t>
            </a:r>
          </a:p>
          <a:p>
            <a:pPr marL="171553" indent="-171553">
              <a:buFont typeface="Arial" panose="020B0604020202020204" pitchFamily="34" charset="0"/>
              <a:buChar char="•"/>
            </a:pPr>
            <a:r>
              <a:rPr lang="en-US" dirty="0"/>
              <a:t>Willing to run under, over, or through handlers and obstacles</a:t>
            </a:r>
          </a:p>
          <a:p>
            <a:pPr marL="171553" indent="-171553">
              <a:buFont typeface="Arial" panose="020B0604020202020204" pitchFamily="34" charset="0"/>
              <a:buChar char="•"/>
            </a:pPr>
            <a:r>
              <a:rPr lang="en-US" dirty="0"/>
              <a:t>Scrambling, out of control movement</a:t>
            </a:r>
          </a:p>
          <a:p>
            <a:pPr marL="171553" indent="-171553">
              <a:buFont typeface="Arial" panose="020B0604020202020204" pitchFamily="34" charset="0"/>
              <a:buChar char="•"/>
            </a:pPr>
            <a:r>
              <a:rPr lang="en-US" dirty="0"/>
              <a:t>High pitched vocalization</a:t>
            </a:r>
          </a:p>
          <a:p>
            <a:pPr marL="171553" indent="-171553">
              <a:buFont typeface="Arial" panose="020B0604020202020204" pitchFamily="34" charset="0"/>
              <a:buChar char="•"/>
            </a:pPr>
            <a:r>
              <a:rPr lang="en-US" dirty="0"/>
              <a:t>Possibly leading to severe stress symptoms including death </a:t>
            </a:r>
          </a:p>
          <a:p>
            <a:pPr marL="171553" indent="-171553">
              <a:buFont typeface="Arial" panose="020B0604020202020204" pitchFamily="34" charset="0"/>
              <a:buChar char="•"/>
            </a:pPr>
            <a:r>
              <a:rPr lang="en-US" dirty="0"/>
              <a:t>Bunching up and difficult to sort or separate</a:t>
            </a:r>
          </a:p>
          <a:p>
            <a:endParaRPr lang="en-US" dirty="0" smtClean="0"/>
          </a:p>
        </p:txBody>
      </p:sp>
      <p:sp>
        <p:nvSpPr>
          <p:cNvPr id="4" name="Slide Number Placeholder 3"/>
          <p:cNvSpPr>
            <a:spLocks noGrp="1"/>
          </p:cNvSpPr>
          <p:nvPr>
            <p:ph type="sldNum" sz="quarter" idx="10"/>
          </p:nvPr>
        </p:nvSpPr>
        <p:spPr/>
        <p:txBody>
          <a:bodyPr/>
          <a:lstStyle/>
          <a:p>
            <a:fld id="{19312C91-5977-4EED-A3DC-558CFB683A7A}" type="slidenum">
              <a:rPr lang="en-US" smtClean="0"/>
              <a:pPr/>
              <a:t>19</a:t>
            </a:fld>
            <a:endParaRPr lang="en-US" dirty="0"/>
          </a:p>
        </p:txBody>
      </p:sp>
    </p:spTree>
    <p:extLst>
      <p:ext uri="{BB962C8B-B14F-4D97-AF65-F5344CB8AC3E}">
        <p14:creationId xmlns:p14="http://schemas.microsoft.com/office/powerpoint/2010/main" val="34376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symbols</a:t>
            </a:r>
            <a:r>
              <a:rPr lang="en-US" baseline="0" dirty="0" smtClean="0"/>
              <a:t> you’ll see throughout the presentation.</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a:t>
            </a:fld>
            <a:endParaRPr lang="en-US" dirty="0"/>
          </a:p>
        </p:txBody>
      </p:sp>
    </p:spTree>
    <p:extLst>
      <p:ext uri="{BB962C8B-B14F-4D97-AF65-F5344CB8AC3E}">
        <p14:creationId xmlns:p14="http://schemas.microsoft.com/office/powerpoint/2010/main" val="2626637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While the individual pig is important to observe, you should also examine herd behavior and group patterns.</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Pigs try to stay with other pigs for protection, and you can expect herd behavior to be closely linked with their fear levels, what they’re paying attention to, and their available space.</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The next few slides will look at herd behavior in more detail.</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312C91-5977-4EED-A3DC-558CFB683A7A}" type="slidenum">
              <a:rPr lang="en-US" smtClean="0"/>
              <a:pPr/>
              <a:t>20</a:t>
            </a:fld>
            <a:endParaRPr lang="en-US" dirty="0"/>
          </a:p>
        </p:txBody>
      </p:sp>
    </p:spTree>
    <p:extLst>
      <p:ext uri="{BB962C8B-B14F-4D97-AF65-F5344CB8AC3E}">
        <p14:creationId xmlns:p14="http://schemas.microsoft.com/office/powerpoint/2010/main" val="322905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Movement </a:t>
            </a:r>
            <a:r>
              <a:rPr lang="en-US" dirty="0"/>
              <a:t>occurs when pigs move with the group when the group is </a:t>
            </a:r>
            <a:r>
              <a:rPr lang="en-US" dirty="0" smtClean="0"/>
              <a:t>moving.</a:t>
            </a:r>
          </a:p>
          <a:p>
            <a:endParaRPr lang="en-US" dirty="0" smtClean="0"/>
          </a:p>
          <a:p>
            <a:r>
              <a:rPr lang="en-US" dirty="0" smtClean="0"/>
              <a:t>This </a:t>
            </a:r>
            <a:r>
              <a:rPr lang="en-US" dirty="0"/>
              <a:t>flowing movement occurs when:</a:t>
            </a:r>
          </a:p>
          <a:p>
            <a:pPr marL="171553" indent="-171553">
              <a:buFont typeface="Arial" panose="020B0604020202020204" pitchFamily="34" charset="0"/>
              <a:buChar char="•"/>
            </a:pPr>
            <a:r>
              <a:rPr lang="en-US" dirty="0"/>
              <a:t>There is a calm pig response </a:t>
            </a:r>
          </a:p>
          <a:p>
            <a:pPr marL="171553" indent="-171553">
              <a:buFont typeface="Arial" panose="020B0604020202020204" pitchFamily="34" charset="0"/>
              <a:buChar char="•"/>
            </a:pPr>
            <a:r>
              <a:rPr lang="en-US" dirty="0"/>
              <a:t>Pigs’ attention is on moving and staying with the herd</a:t>
            </a:r>
          </a:p>
          <a:p>
            <a:pPr marL="171553" indent="-171553">
              <a:buFont typeface="Arial" panose="020B0604020202020204" pitchFamily="34" charset="0"/>
              <a:buChar char="•"/>
            </a:pPr>
            <a:r>
              <a:rPr lang="en-US" dirty="0"/>
              <a:t>Movement of front animals draws other pigs to join and follow </a:t>
            </a:r>
          </a:p>
          <a:p>
            <a:pPr marL="171553" indent="-171553">
              <a:buFont typeface="Arial" panose="020B0604020202020204" pitchFamily="34" charset="0"/>
              <a:buChar char="•"/>
            </a:pPr>
            <a:r>
              <a:rPr lang="en-US" dirty="0"/>
              <a:t>Movement of animals coming behind drives front animals to continue moving forward</a:t>
            </a:r>
          </a:p>
          <a:p>
            <a:pPr marL="171553" indent="-171553">
              <a:buFont typeface="Arial" panose="020B0604020202020204" pitchFamily="34" charset="0"/>
              <a:buChar char="•"/>
            </a:pPr>
            <a:r>
              <a:rPr lang="en-US" dirty="0"/>
              <a:t>Animals are loosely spaced  </a:t>
            </a:r>
          </a:p>
          <a:p>
            <a:pPr marL="171553" indent="-171553">
              <a:buFont typeface="Arial" panose="020B0604020202020204" pitchFamily="34" charset="0"/>
              <a:buChar char="•"/>
            </a:pPr>
            <a:r>
              <a:rPr lang="en-US" dirty="0"/>
              <a:t>The handler is moving with and not forcing the flow. Pigs are being given time and space to clear obstructions, corners, etc. and move out of their space before the handler moves into it</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21</a:t>
            </a:fld>
            <a:endParaRPr lang="en-US" dirty="0"/>
          </a:p>
        </p:txBody>
      </p:sp>
    </p:spTree>
    <p:extLst>
      <p:ext uri="{BB962C8B-B14F-4D97-AF65-F5344CB8AC3E}">
        <p14:creationId xmlns:p14="http://schemas.microsoft.com/office/powerpoint/2010/main" val="130312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900" kern="1200" dirty="0" smtClean="0">
                <a:solidFill>
                  <a:schemeClr val="tx1"/>
                </a:solidFill>
                <a:effectLst/>
                <a:latin typeface="+mn-lt"/>
                <a:ea typeface="+mn-ea"/>
                <a:cs typeface="+mn-cs"/>
              </a:rPr>
              <a:t>Sometimes, even when you have good herd flow, it can be disrupted. </a:t>
            </a:r>
            <a:r>
              <a:rPr lang="en-US" dirty="0" smtClean="0"/>
              <a:t>Movement </a:t>
            </a:r>
            <a:r>
              <a:rPr lang="en-US" dirty="0"/>
              <a:t>and distractions ahead or to the side of the pigs can catch their attention and stop flow. Excessive handler noise, pressure and crowding from behind will also stop movement. Pigs may slow or stop flow when they encounter something new or unfamiliar such as changes in:</a:t>
            </a:r>
          </a:p>
          <a:p>
            <a:r>
              <a:rPr lang="en-US" dirty="0"/>
              <a:t>• Floor surface (e.g. transition from concrete alley to wooden chute)</a:t>
            </a:r>
          </a:p>
          <a:p>
            <a:r>
              <a:rPr lang="en-US" dirty="0"/>
              <a:t>• Footing/traction (e.g. wet, slippery chute or loose cleats)</a:t>
            </a:r>
          </a:p>
          <a:p>
            <a:r>
              <a:rPr lang="en-US" dirty="0"/>
              <a:t>• Temperature (e.g. moving from a warm building to an outdoor chute/ramp on a cold day)</a:t>
            </a:r>
          </a:p>
          <a:p>
            <a:r>
              <a:rPr lang="en-US" dirty="0"/>
              <a:t>• Lighting – pigs move best from dark areas to lighter areas, not from light to dark</a:t>
            </a:r>
          </a:p>
          <a:p>
            <a:r>
              <a:rPr lang="en-US" dirty="0"/>
              <a:t> </a:t>
            </a:r>
          </a:p>
          <a:p>
            <a:r>
              <a:rPr lang="en-US" dirty="0"/>
              <a:t> </a:t>
            </a:r>
          </a:p>
          <a:p>
            <a:r>
              <a:rPr lang="en-US" dirty="0"/>
              <a:t>Other things that may be unfamiliar or distracting and cause pig flow to slow or stop include:</a:t>
            </a:r>
          </a:p>
          <a:p>
            <a:r>
              <a:rPr lang="en-US" dirty="0"/>
              <a:t>• People in their path or peripheral vision area </a:t>
            </a:r>
          </a:p>
          <a:p>
            <a:r>
              <a:rPr lang="en-US" dirty="0"/>
              <a:t>• Drafts or wind – pigs may refuse to walk into a draft that blows into their face</a:t>
            </a:r>
          </a:p>
          <a:p>
            <a:r>
              <a:rPr lang="en-US" dirty="0"/>
              <a:t>• Shadows</a:t>
            </a:r>
          </a:p>
          <a:p>
            <a:r>
              <a:rPr lang="en-US" dirty="0"/>
              <a:t>• A beam of light shining through a crack or opening</a:t>
            </a:r>
          </a:p>
          <a:p>
            <a:r>
              <a:rPr lang="en-US" dirty="0"/>
              <a:t>• Equipment, trash or other objects in their path or hanging on gating (e.g. feed cart in alley)</a:t>
            </a:r>
          </a:p>
          <a:p>
            <a:r>
              <a:rPr lang="en-US" dirty="0"/>
              <a:t>• Loud or sudden noises and activity where they can hear but not see the source</a:t>
            </a:r>
          </a:p>
          <a:p>
            <a:r>
              <a:rPr lang="en-US" dirty="0"/>
              <a:t>• Water puddles or drain grates</a:t>
            </a:r>
          </a:p>
          <a:p>
            <a:r>
              <a:rPr lang="en-US" dirty="0"/>
              <a:t>• Shiny/reflective objects or surfaces</a:t>
            </a:r>
          </a:p>
          <a:p>
            <a:r>
              <a:rPr lang="en-US" dirty="0"/>
              <a:t>• Change in color of equipment/gates</a:t>
            </a:r>
          </a:p>
          <a:p>
            <a:r>
              <a:rPr lang="en-US" dirty="0"/>
              <a:t>• Change in height of flooring, a step up into a pen or chute, etc.</a:t>
            </a:r>
          </a:p>
          <a:p>
            <a:r>
              <a:rPr lang="en-US" dirty="0"/>
              <a:t>• Moving or flapping objects</a:t>
            </a:r>
          </a:p>
          <a:p>
            <a:r>
              <a:rPr lang="en-US" dirty="0"/>
              <a:t>• Doorways that may change the width of the alley</a:t>
            </a:r>
          </a:p>
          <a:p>
            <a:r>
              <a:rPr lang="en-US" dirty="0"/>
              <a:t>• Other animals (e.g. pigs, dogs, cats)</a:t>
            </a:r>
          </a:p>
          <a:p>
            <a:endParaRPr lang="en-US" dirty="0"/>
          </a:p>
          <a:p>
            <a:r>
              <a:rPr lang="en-US" dirty="0"/>
              <a:t>(Animate)</a:t>
            </a:r>
          </a:p>
          <a:p>
            <a:r>
              <a:rPr lang="en-US" dirty="0"/>
              <a:t>Tip:  </a:t>
            </a:r>
          </a:p>
          <a:p>
            <a:r>
              <a:rPr lang="en-US" dirty="0"/>
              <a:t>Items on this list tend to cause problems for some handlers but not for others. Handlers who read their pigs, keep them calm, and give them time and space to flow tend to experience fewer difficulties. Take the time to minimize distractions in the environment before moving pigs and pay attention to what pigs are telling you. Signs of increasing fear indicate the handler needs to release pressure so pigs can settle down and continue flowing. </a:t>
            </a:r>
          </a:p>
          <a:p>
            <a:r>
              <a:rPr lang="en-US" dirty="0"/>
              <a:t> </a:t>
            </a:r>
          </a:p>
          <a:p>
            <a:r>
              <a:rPr lang="en-US" dirty="0"/>
              <a:t>(Animate)</a:t>
            </a:r>
          </a:p>
          <a:p>
            <a:r>
              <a:rPr lang="en-US" dirty="0"/>
              <a:t>Tip #2:</a:t>
            </a:r>
          </a:p>
          <a:p>
            <a:r>
              <a:rPr lang="en-US" dirty="0"/>
              <a:t>Most handlers have experienced frustration while unloading because someone outside the trailer is receiving, counting, auditing, tattooing, moving pigs, or doing other things, and blocking pigs from moving off the trailer. When pigs are being loaded onto a trailer, the transporter is the receiver. People bringing pigs to the trailer get annoyed when they see a face looking back or hands and tools in sight, moving around, reaching in, making noise, and stopping their pigs. The most helpful thing a transporter can do to speed up loading is to stay still, stay quiet, and stay out of sight until the last pig in the group gets past. </a:t>
            </a:r>
          </a:p>
          <a:p>
            <a:r>
              <a:rPr lang="en-US" dirty="0"/>
              <a:t> </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22</a:t>
            </a:fld>
            <a:endParaRPr lang="en-US" dirty="0"/>
          </a:p>
        </p:txBody>
      </p:sp>
    </p:spTree>
    <p:extLst>
      <p:ext uri="{BB962C8B-B14F-4D97-AF65-F5344CB8AC3E}">
        <p14:creationId xmlns:p14="http://schemas.microsoft.com/office/powerpoint/2010/main" val="132860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only one person pressure pigs at any time. When someone is behind a group of pigs driving them towards you, anything you do could encourage the pigs to stop and turn back. Pigs have to be moving to get to the trailer and our best tool is to let that flow keep moving them into the </a:t>
            </a:r>
            <a:r>
              <a:rPr lang="en-US" dirty="0" smtClean="0"/>
              <a:t>trailer.</a:t>
            </a:r>
          </a:p>
          <a:p>
            <a:endParaRPr lang="en-US" dirty="0" smtClean="0"/>
          </a:p>
          <a:p>
            <a:r>
              <a:rPr lang="en-US" dirty="0" smtClean="0"/>
              <a:t>Any </a:t>
            </a:r>
            <a:r>
              <a:rPr lang="en-US" dirty="0"/>
              <a:t>noise or activity from the handler risks:	</a:t>
            </a:r>
          </a:p>
          <a:p>
            <a:pPr marL="171553" indent="-171553">
              <a:buFont typeface="Arial" panose="020B0604020202020204" pitchFamily="34" charset="0"/>
              <a:buChar char="•"/>
            </a:pPr>
            <a:r>
              <a:rPr lang="en-US" dirty="0"/>
              <a:t>Drawing attention and stopping pigs that have already gone past </a:t>
            </a:r>
          </a:p>
          <a:p>
            <a:pPr marL="171553" indent="-171553">
              <a:buFont typeface="Arial" panose="020B0604020202020204" pitchFamily="34" charset="0"/>
              <a:buChar char="•"/>
            </a:pPr>
            <a:r>
              <a:rPr lang="en-US" dirty="0"/>
              <a:t>Blocking pigs that are approaching so they stop moving or stop driving the front pigs forward</a:t>
            </a:r>
          </a:p>
          <a:p>
            <a:pPr marL="171553" indent="-171553">
              <a:buFont typeface="Arial" panose="020B0604020202020204" pitchFamily="34" charset="0"/>
              <a:buChar char="•"/>
            </a:pPr>
            <a:r>
              <a:rPr lang="en-US" dirty="0"/>
              <a:t>More forceful handling from an annoyed loader and that in turn leading to more problems and longer load time </a:t>
            </a:r>
          </a:p>
          <a:p>
            <a:endParaRPr lang="en-US" dirty="0" smtClean="0"/>
          </a:p>
          <a:p>
            <a:r>
              <a:rPr lang="en-US" dirty="0" smtClean="0"/>
              <a:t>Pigs </a:t>
            </a:r>
            <a:r>
              <a:rPr lang="en-US" dirty="0"/>
              <a:t>try to keep track of all people. Observers and people not actively involved with moving pigs can also draw pigs’ attention and stop movement. The fewer people present, the simpler it is for pigs to keep moving and the easier it is for the people moving them.</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23</a:t>
            </a:fld>
            <a:endParaRPr lang="en-US" dirty="0"/>
          </a:p>
        </p:txBody>
      </p:sp>
    </p:spTree>
    <p:extLst>
      <p:ext uri="{BB962C8B-B14F-4D97-AF65-F5344CB8AC3E}">
        <p14:creationId xmlns:p14="http://schemas.microsoft.com/office/powerpoint/2010/main" val="93984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When pigs do stop and stay in a group, we call this bunching</a:t>
            </a:r>
            <a:r>
              <a:rPr lang="en-US" dirty="0" smtClean="0"/>
              <a:t>.</a:t>
            </a:r>
          </a:p>
          <a:p>
            <a:endParaRPr lang="en-US" dirty="0" smtClean="0"/>
          </a:p>
          <a:p>
            <a:r>
              <a:rPr lang="en-US" dirty="0" smtClean="0"/>
              <a:t>Bunching</a:t>
            </a:r>
            <a:r>
              <a:rPr lang="en-US" dirty="0"/>
              <a:t>:</a:t>
            </a:r>
          </a:p>
          <a:p>
            <a:pPr marL="171553" indent="-171553">
              <a:buFont typeface="Arial" panose="020B0604020202020204" pitchFamily="34" charset="0"/>
              <a:buChar char="•"/>
            </a:pPr>
            <a:r>
              <a:rPr lang="en-US" dirty="0"/>
              <a:t>Is a defensive response </a:t>
            </a:r>
          </a:p>
          <a:p>
            <a:pPr marL="171553" indent="-171553">
              <a:buFont typeface="Arial" panose="020B0604020202020204" pitchFamily="34" charset="0"/>
              <a:buChar char="•"/>
            </a:pPr>
            <a:r>
              <a:rPr lang="en-US" dirty="0"/>
              <a:t>Kills movement which may be  useful for ear tagging and vaccinating</a:t>
            </a:r>
          </a:p>
          <a:p>
            <a:pPr marL="171553" indent="-171553">
              <a:buFont typeface="Arial" panose="020B0604020202020204" pitchFamily="34" charset="0"/>
              <a:buChar char="•"/>
            </a:pPr>
            <a:r>
              <a:rPr lang="en-US" dirty="0"/>
              <a:t>Is encouraged by anything that stops, crowds, traps or confuses pigs</a:t>
            </a:r>
          </a:p>
          <a:p>
            <a:pPr marL="171553" indent="-171553">
              <a:buFont typeface="Arial" panose="020B0604020202020204" pitchFamily="34" charset="0"/>
              <a:buChar char="•"/>
            </a:pPr>
            <a:r>
              <a:rPr lang="en-US" dirty="0"/>
              <a:t>Often occurs when pigs are  facing away from the handler, closely packed, and listening intently 	</a:t>
            </a:r>
          </a:p>
          <a:p>
            <a:pPr marL="171553" indent="-171553">
              <a:buFont typeface="Arial" panose="020B0604020202020204" pitchFamily="34" charset="0"/>
              <a:buChar char="•"/>
            </a:pPr>
            <a:endParaRPr lang="en-US" dirty="0"/>
          </a:p>
          <a:p>
            <a:r>
              <a:rPr lang="en-US" dirty="0"/>
              <a:t>An early warning is heads and ears rising and increased crowding within the group. </a:t>
            </a:r>
          </a:p>
          <a:p>
            <a:endParaRPr lang="en-US" dirty="0"/>
          </a:p>
          <a:p>
            <a:r>
              <a:rPr lang="en-US" dirty="0"/>
              <a:t>(Animate)</a:t>
            </a:r>
          </a:p>
          <a:p>
            <a:r>
              <a:rPr lang="en-US" dirty="0"/>
              <a:t>Pigs will often stay in a bunch rather than leave the bunch to get away from the handler. Increasing pressure and aggressiveness towards pigs that are bunching encourages tighter bunching. One of our main priorities when moving pigs is to avoid having pigs bunch.  </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24</a:t>
            </a:fld>
            <a:endParaRPr lang="en-US" dirty="0"/>
          </a:p>
        </p:txBody>
      </p:sp>
    </p:spTree>
    <p:extLst>
      <p:ext uri="{BB962C8B-B14F-4D97-AF65-F5344CB8AC3E}">
        <p14:creationId xmlns:p14="http://schemas.microsoft.com/office/powerpoint/2010/main" val="66187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can look at the safe distance pigs try to maintain between themselves and a handler as either a flight zone around the pig or as a bubble around the </a:t>
            </a:r>
            <a:r>
              <a:rPr lang="en-US" dirty="0" smtClean="0"/>
              <a:t>handler.</a:t>
            </a:r>
          </a:p>
          <a:p>
            <a:endParaRPr lang="en-US" dirty="0" smtClean="0"/>
          </a:p>
          <a:p>
            <a:r>
              <a:rPr lang="en-US" dirty="0" smtClean="0"/>
              <a:t>The </a:t>
            </a:r>
            <a:r>
              <a:rPr lang="en-US" dirty="0"/>
              <a:t>bubble:</a:t>
            </a:r>
          </a:p>
          <a:p>
            <a:pPr marL="171553" indent="-171553">
              <a:buFont typeface="Arial" panose="020B0604020202020204" pitchFamily="34" charset="0"/>
              <a:buChar char="•"/>
            </a:pPr>
            <a:r>
              <a:rPr lang="en-US" dirty="0"/>
              <a:t>Takes up “real” space and contributes to crowding</a:t>
            </a:r>
          </a:p>
          <a:p>
            <a:pPr marL="171553" indent="-171553">
              <a:buFont typeface="Arial" panose="020B0604020202020204" pitchFamily="34" charset="0"/>
              <a:buChar char="•"/>
            </a:pPr>
            <a:r>
              <a:rPr lang="en-US" dirty="0"/>
              <a:t>Expands and contracts with the handler’s pressure and pigs’ fear levels</a:t>
            </a:r>
          </a:p>
          <a:p>
            <a:pPr marL="171553" indent="-171553">
              <a:buFont typeface="Arial" panose="020B0604020202020204" pitchFamily="34" charset="0"/>
              <a:buChar char="•"/>
            </a:pPr>
            <a:r>
              <a:rPr lang="en-US" dirty="0"/>
              <a:t>Acts as a “real” barrier that moves with the handler</a:t>
            </a:r>
          </a:p>
          <a:p>
            <a:r>
              <a:rPr lang="en-US" dirty="0"/>
              <a:t> </a:t>
            </a:r>
          </a:p>
        </p:txBody>
      </p:sp>
      <p:sp>
        <p:nvSpPr>
          <p:cNvPr id="4" name="Slide Number Placeholder 3"/>
          <p:cNvSpPr>
            <a:spLocks noGrp="1"/>
          </p:cNvSpPr>
          <p:nvPr>
            <p:ph type="sldNum" sz="quarter" idx="10"/>
          </p:nvPr>
        </p:nvSpPr>
        <p:spPr/>
        <p:txBody>
          <a:bodyPr/>
          <a:lstStyle/>
          <a:p>
            <a:fld id="{19312C91-5977-4EED-A3DC-558CFB683A7A}" type="slidenum">
              <a:rPr lang="en-US" smtClean="0"/>
              <a:pPr/>
              <a:t>25</a:t>
            </a:fld>
            <a:endParaRPr lang="en-US" dirty="0"/>
          </a:p>
        </p:txBody>
      </p:sp>
    </p:spTree>
    <p:extLst>
      <p:ext uri="{BB962C8B-B14F-4D97-AF65-F5344CB8AC3E}">
        <p14:creationId xmlns:p14="http://schemas.microsoft.com/office/powerpoint/2010/main" val="132257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Pigs tend to move along the arc of the bubble. By watching where the bubble is taking pigs, handlers can adjust their position so their bubble takes pigs where they want them to move. </a:t>
            </a:r>
          </a:p>
          <a:p>
            <a:endParaRPr lang="en-US" dirty="0"/>
          </a:p>
          <a:p>
            <a:r>
              <a:rPr lang="en-US" dirty="0"/>
              <a:t>(Animate) In crowded conditions, such as when starting movement out of rear compartments, smaller pigs will tend to pile away to get out of the bubble then turn back to circle. </a:t>
            </a:r>
          </a:p>
          <a:p>
            <a:endParaRPr lang="en-US" dirty="0"/>
          </a:p>
          <a:p>
            <a:r>
              <a:rPr lang="en-US" dirty="0"/>
              <a:t>(Animate) Larger animals such as market pigs and breeding stock are more likely to hold still within the bubble. With larger animals, you want to start </a:t>
            </a:r>
            <a:r>
              <a:rPr lang="en-US" dirty="0" smtClean="0"/>
              <a:t>moving animals </a:t>
            </a:r>
            <a:r>
              <a:rPr lang="en-US" dirty="0"/>
              <a:t>that are facing the right direction and use their movement to pull others. </a:t>
            </a:r>
          </a:p>
          <a:p>
            <a:endParaRPr lang="en-US" dirty="0"/>
          </a:p>
          <a:p>
            <a:pPr defTabSz="914949">
              <a:defRPr/>
            </a:pPr>
            <a:r>
              <a:rPr lang="en-US" b="1" dirty="0"/>
              <a:t>Circling:</a:t>
            </a:r>
            <a:r>
              <a:rPr lang="en-US" dirty="0"/>
              <a:t> pigs circle their handlers to get release from pressure. This is a defensive response. Circling is a valuable tool when used intentionally in conjunction with the handler’s bubble to sort pigs, start movement, speed up movement, shift pigs’ attention from the handler to herd flow, move pigs past barriers, and funnel movement to prevent stopping and bunching at gates.</a:t>
            </a:r>
          </a:p>
          <a:p>
            <a:endParaRPr lang="en-US" dirty="0"/>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26</a:t>
            </a:fld>
            <a:endParaRPr lang="en-US" dirty="0"/>
          </a:p>
        </p:txBody>
      </p:sp>
    </p:spTree>
    <p:extLst>
      <p:ext uri="{BB962C8B-B14F-4D97-AF65-F5344CB8AC3E}">
        <p14:creationId xmlns:p14="http://schemas.microsoft.com/office/powerpoint/2010/main" val="1182602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is a useful summary of group movement patterns in pigs. Being able to recognize flow, bunching and circling and knowing how to respond in order to influence pig behavior is key to effective handling. </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27</a:t>
            </a:fld>
            <a:endParaRPr lang="en-US" dirty="0"/>
          </a:p>
        </p:txBody>
      </p:sp>
    </p:spTree>
    <p:extLst>
      <p:ext uri="{BB962C8B-B14F-4D97-AF65-F5344CB8AC3E}">
        <p14:creationId xmlns:p14="http://schemas.microsoft.com/office/powerpoint/2010/main" val="941370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equate “flight” with scared animals running away, </a:t>
            </a:r>
            <a:r>
              <a:rPr lang="en-US" b="1" dirty="0"/>
              <a:t>but</a:t>
            </a:r>
            <a:r>
              <a:rPr lang="en-US" dirty="0"/>
              <a:t> by keeping pigs calm they will move away in a calm controlled manner</a:t>
            </a:r>
            <a:r>
              <a:rPr lang="en-US" dirty="0" smtClean="0"/>
              <a:t>.</a:t>
            </a:r>
          </a:p>
          <a:p>
            <a:endParaRPr lang="en-US" dirty="0"/>
          </a:p>
          <a:p>
            <a:r>
              <a:rPr lang="en-US" dirty="0"/>
              <a:t>The confined space of trailers and unfamiliar activities can make pigs defensive during loading and increase their tendency to either circle or bunch. Making pigs more anxious intensifies these responses and makes them harder to move. Instead of using fear to make pigs move: </a:t>
            </a:r>
            <a:endParaRPr lang="en-US" dirty="0" smtClean="0"/>
          </a:p>
          <a:p>
            <a:r>
              <a:rPr lang="en-US" dirty="0" smtClean="0"/>
              <a:t>(Animate)</a:t>
            </a:r>
            <a:endParaRPr lang="en-US" dirty="0"/>
          </a:p>
          <a:p>
            <a:pPr marL="171553" indent="-171553">
              <a:buFont typeface="Arial" panose="020B0604020202020204" pitchFamily="34" charset="0"/>
              <a:buChar char="•"/>
            </a:pPr>
            <a:r>
              <a:rPr lang="en-US" dirty="0"/>
              <a:t>Use the least amount of pressure necessary to start movement then give release to:</a:t>
            </a:r>
          </a:p>
          <a:p>
            <a:pPr marL="629027" lvl="1" indent="-171553">
              <a:buFont typeface="Arial" panose="020B0604020202020204" pitchFamily="34" charset="0"/>
              <a:buChar char="•"/>
            </a:pPr>
            <a:r>
              <a:rPr lang="en-US" dirty="0"/>
              <a:t>let pigs stay calm</a:t>
            </a:r>
          </a:p>
          <a:p>
            <a:pPr marL="629027" lvl="1" indent="-171553">
              <a:buFont typeface="Arial" panose="020B0604020202020204" pitchFamily="34" charset="0"/>
              <a:buChar char="•"/>
            </a:pPr>
            <a:r>
              <a:rPr lang="en-US" dirty="0"/>
              <a:t>allow pigs to shift their attention away from you so they can move away from you or join the movement of other pigs.</a:t>
            </a:r>
          </a:p>
          <a:p>
            <a:pPr marL="171553" indent="-171553">
              <a:buFont typeface="Arial" panose="020B0604020202020204" pitchFamily="34" charset="0"/>
              <a:buChar char="•"/>
            </a:pPr>
            <a:r>
              <a:rPr lang="en-US" dirty="0"/>
              <a:t>Use herd movement to pull pigs whenever you can</a:t>
            </a:r>
          </a:p>
          <a:p>
            <a:pPr marL="171553" indent="-171553">
              <a:buFont typeface="Arial" panose="020B0604020202020204" pitchFamily="34" charset="0"/>
              <a:buChar char="•"/>
            </a:pPr>
            <a:r>
              <a:rPr lang="en-US" dirty="0"/>
              <a:t>Use your position and bubble to prevent bunching herd behavior and encourage flow</a:t>
            </a:r>
          </a:p>
          <a:p>
            <a:endParaRPr lang="en-US" dirty="0" smtClean="0"/>
          </a:p>
          <a:p>
            <a:r>
              <a:rPr lang="en-US" dirty="0" smtClean="0"/>
              <a:t>(Animate)</a:t>
            </a:r>
          </a:p>
          <a:p>
            <a:r>
              <a:rPr lang="en-US" dirty="0" smtClean="0"/>
              <a:t>Turning </a:t>
            </a:r>
            <a:r>
              <a:rPr lang="en-US" dirty="0"/>
              <a:t>back, balking, refusing to move, and trying to get past the handler are not displays of pigs’ defiance, excessive tameness, or ignorance. These are fear responses triggered by handlers who are not giving the pigs the time and space they need to respond safely. Many pig handling problems attributed to environmental factors are actually caused by handlers working too aggressively.</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28</a:t>
            </a:fld>
            <a:endParaRPr lang="en-US" dirty="0"/>
          </a:p>
        </p:txBody>
      </p:sp>
    </p:spTree>
    <p:extLst>
      <p:ext uri="{BB962C8B-B14F-4D97-AF65-F5344CB8AC3E}">
        <p14:creationId xmlns:p14="http://schemas.microsoft.com/office/powerpoint/2010/main" val="2231489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focuses on handling. Using proven pig handling and movement practices will help contribute to a safe and positive experience for the pigs and the handler. Human injuries happen more often when people are handling animals than during any other activity performed in pork production.</a:t>
            </a:r>
          </a:p>
          <a:p>
            <a:endParaRPr lang="en-US" dirty="0" smtClean="0"/>
          </a:p>
          <a:p>
            <a:r>
              <a:rPr lang="en-US" dirty="0" smtClean="0"/>
              <a:t>Common handler injuries when moving pigs are contact injuries, slipping and falling, head cuts, or bumps and bruises when on the trailer. Using proper handling practices and using proper handling equipment will help animal handling be a safe activity for all.</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29</a:t>
            </a:fld>
            <a:endParaRPr lang="en-US" dirty="0"/>
          </a:p>
        </p:txBody>
      </p:sp>
    </p:spTree>
    <p:extLst>
      <p:ext uri="{BB962C8B-B14F-4D97-AF65-F5344CB8AC3E}">
        <p14:creationId xmlns:p14="http://schemas.microsoft.com/office/powerpoint/2010/main" val="36391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9312C91-5977-4EED-A3DC-558CFB683A7A}" type="slidenum">
              <a:rPr lang="en-US" smtClean="0"/>
              <a:pPr/>
              <a:t>3</a:t>
            </a:fld>
            <a:endParaRPr lang="en-US" dirty="0"/>
          </a:p>
        </p:txBody>
      </p:sp>
    </p:spTree>
    <p:extLst>
      <p:ext uri="{BB962C8B-B14F-4D97-AF65-F5344CB8AC3E}">
        <p14:creationId xmlns:p14="http://schemas.microsoft.com/office/powerpoint/2010/main" val="3366576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review the objectives for this section.)</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30</a:t>
            </a:fld>
            <a:endParaRPr lang="en-US" dirty="0"/>
          </a:p>
        </p:txBody>
      </p:sp>
    </p:spTree>
    <p:extLst>
      <p:ext uri="{BB962C8B-B14F-4D97-AF65-F5344CB8AC3E}">
        <p14:creationId xmlns:p14="http://schemas.microsoft.com/office/powerpoint/2010/main" val="2475829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It is important to understand the potential effects that human interactions have on pigs and pig behavior. A person’s intentions are not always understood by the pig and this may create fear and/or a negative reaction to a handler.  Additionally, pigs that have had regular, positive interactions with people will typically be less fearful and easier to handle.  </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DA4687-A5FC-4F64-A1C8-009D7C44AFF8}" type="slidenum">
              <a:rPr lang="en-US"/>
              <a:pPr eaLnBrk="1" hangingPunct="1"/>
              <a:t>31</a:t>
            </a:fld>
            <a:endParaRPr lang="en-US" dirty="0"/>
          </a:p>
        </p:txBody>
      </p:sp>
    </p:spTree>
    <p:extLst>
      <p:ext uri="{BB962C8B-B14F-4D97-AF65-F5344CB8AC3E}">
        <p14:creationId xmlns:p14="http://schemas.microsoft.com/office/powerpoint/2010/main" val="921509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949" eaLnBrk="1" hangingPunct="1">
              <a:spcBef>
                <a:spcPct val="0"/>
              </a:spcBef>
              <a:defRPr/>
            </a:pPr>
            <a:r>
              <a:rPr lang="en-US" dirty="0" smtClean="0"/>
              <a:t>Slowly walking pens on a daily basis will help pigs become used to positive interactions with people</a:t>
            </a:r>
            <a:r>
              <a:rPr lang="en-US" baseline="0" dirty="0" smtClean="0"/>
              <a:t> as t</a:t>
            </a:r>
            <a:r>
              <a:rPr lang="en-US" dirty="0" smtClean="0"/>
              <a:t>his graph shows. Regular</a:t>
            </a:r>
            <a:r>
              <a:rPr lang="en-US" baseline="0" dirty="0" smtClean="0"/>
              <a:t> interaction</a:t>
            </a:r>
            <a:r>
              <a:rPr lang="en-US" dirty="0" smtClean="0"/>
              <a:t> will train the pigs to quietly get up and calmly move away from the handler.</a:t>
            </a:r>
          </a:p>
          <a:p>
            <a:pPr defTabSz="914949" eaLnBrk="1" hangingPunct="1">
              <a:spcBef>
                <a:spcPct val="0"/>
              </a:spcBef>
              <a:defRPr/>
            </a:pPr>
            <a:endParaRPr lang="en-US" dirty="0" smtClean="0"/>
          </a:p>
          <a:p>
            <a:pPr defTabSz="914949" eaLnBrk="1" hangingPunct="1">
              <a:spcBef>
                <a:spcPct val="0"/>
              </a:spcBef>
              <a:defRPr/>
            </a:pPr>
            <a:r>
              <a:rPr lang="en-US" dirty="0" smtClean="0"/>
              <a:t>Pigs can recall previous experiences and if they have had a bad handling experience in the past they may be more difficult to handle the next time. This previous experience may relate specifically to a human interaction or it may relate to a piece of equipment such as a loading chute.</a:t>
            </a:r>
          </a:p>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27BF65-5880-4F42-9D26-00D4AA94BA1B}" type="slidenum">
              <a:rPr lang="en-US"/>
              <a:pPr eaLnBrk="1" hangingPunct="1"/>
              <a:t>32</a:t>
            </a:fld>
            <a:endParaRPr lang="en-US" dirty="0"/>
          </a:p>
        </p:txBody>
      </p:sp>
    </p:spTree>
    <p:extLst>
      <p:ext uri="{BB962C8B-B14F-4D97-AF65-F5344CB8AC3E}">
        <p14:creationId xmlns:p14="http://schemas.microsoft.com/office/powerpoint/2010/main" val="4113915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a:t>Handlers should act calmly and avoid sudden movement, loud noises and other actions that may frighten or excite pigs. This includes shouting or creating excessive noise with other handlers when working as a team to move pigs. </a:t>
            </a:r>
          </a:p>
          <a:p>
            <a:r>
              <a:rPr lang="en-US" dirty="0"/>
              <a:t> </a:t>
            </a:r>
          </a:p>
          <a:p>
            <a:r>
              <a:rPr lang="en-US" dirty="0"/>
              <a:t>Pigs should be moved at their normal walking pace. Aggressive handling should be avoided as it can lead to injured or stressed pigs. Research indicates that more than 20 percent of aggressively-handled market pigs can become injured, stressed or fatigued compared to 0 percent of those handled properly.</a:t>
            </a:r>
          </a:p>
          <a:p>
            <a:r>
              <a:rPr lang="en-US" dirty="0"/>
              <a:t> </a:t>
            </a:r>
          </a:p>
          <a:p>
            <a:r>
              <a:rPr lang="en-US" dirty="0"/>
              <a:t>Aggressive handling includes things such as:</a:t>
            </a:r>
          </a:p>
          <a:p>
            <a:r>
              <a:rPr lang="en-US" dirty="0" smtClean="0"/>
              <a:t>•</a:t>
            </a:r>
            <a:r>
              <a:rPr lang="en-US" baseline="0" dirty="0" smtClean="0"/>
              <a:t> </a:t>
            </a:r>
            <a:r>
              <a:rPr lang="en-US" dirty="0" smtClean="0"/>
              <a:t>Overuse</a:t>
            </a:r>
            <a:r>
              <a:rPr lang="en-US" dirty="0"/>
              <a:t>, or improper use, of electric prods</a:t>
            </a:r>
          </a:p>
          <a:p>
            <a:r>
              <a:rPr lang="en-US" dirty="0" smtClean="0"/>
              <a:t>•</a:t>
            </a:r>
            <a:r>
              <a:rPr lang="en-US" baseline="0" dirty="0" smtClean="0"/>
              <a:t> </a:t>
            </a:r>
            <a:r>
              <a:rPr lang="en-US" dirty="0" smtClean="0"/>
              <a:t>Loud </a:t>
            </a:r>
            <a:r>
              <a:rPr lang="en-US" dirty="0"/>
              <a:t>noises and yelling</a:t>
            </a:r>
          </a:p>
          <a:p>
            <a:r>
              <a:rPr lang="en-US" dirty="0" smtClean="0"/>
              <a:t>•</a:t>
            </a:r>
            <a:r>
              <a:rPr lang="en-US" baseline="0" dirty="0" smtClean="0"/>
              <a:t> </a:t>
            </a:r>
            <a:r>
              <a:rPr lang="en-US" dirty="0" smtClean="0"/>
              <a:t>Moving </a:t>
            </a:r>
            <a:r>
              <a:rPr lang="en-US" dirty="0"/>
              <a:t>pigs too fast</a:t>
            </a:r>
          </a:p>
          <a:p>
            <a:r>
              <a:rPr lang="en-US" dirty="0" smtClean="0"/>
              <a:t>•</a:t>
            </a:r>
            <a:r>
              <a:rPr lang="en-US" baseline="0" dirty="0" smtClean="0"/>
              <a:t> </a:t>
            </a:r>
            <a:r>
              <a:rPr lang="en-US" dirty="0" smtClean="0"/>
              <a:t>Moving </a:t>
            </a:r>
            <a:r>
              <a:rPr lang="en-US" dirty="0"/>
              <a:t>too many pigs per group</a:t>
            </a:r>
          </a:p>
          <a:p>
            <a:r>
              <a:rPr lang="en-US" dirty="0" smtClean="0"/>
              <a:t>•</a:t>
            </a:r>
            <a:r>
              <a:rPr lang="en-US" baseline="0" dirty="0" smtClean="0"/>
              <a:t> </a:t>
            </a:r>
            <a:r>
              <a:rPr lang="en-US" dirty="0" smtClean="0"/>
              <a:t>Overcrowding </a:t>
            </a:r>
            <a:r>
              <a:rPr lang="en-US" dirty="0"/>
              <a:t>pigs in chutes, ramps and alleyways</a:t>
            </a:r>
          </a:p>
          <a:p>
            <a:r>
              <a:rPr lang="en-US" dirty="0" smtClean="0"/>
              <a:t>•</a:t>
            </a:r>
            <a:r>
              <a:rPr lang="en-US" baseline="0" dirty="0"/>
              <a:t> </a:t>
            </a:r>
            <a:r>
              <a:rPr lang="en-US" dirty="0" smtClean="0"/>
              <a:t>Rough </a:t>
            </a:r>
            <a:r>
              <a:rPr lang="en-US" dirty="0"/>
              <a:t>physical contact</a:t>
            </a:r>
          </a:p>
          <a:p>
            <a:r>
              <a:rPr lang="en-US" b="1" dirty="0"/>
              <a:t> </a:t>
            </a:r>
            <a:endParaRPr lang="en-US" dirty="0"/>
          </a:p>
          <a:p>
            <a:r>
              <a:rPr lang="en-US" sz="900" i="1" kern="1200" dirty="0" smtClean="0">
                <a:solidFill>
                  <a:schemeClr val="tx1"/>
                </a:solidFill>
                <a:effectLst/>
                <a:latin typeface="+mn-lt"/>
                <a:ea typeface="+mn-ea"/>
                <a:cs typeface="+mn-cs"/>
              </a:rPr>
              <a:t>Willful acts of neglect or abuse are unacceptable.</a:t>
            </a:r>
            <a:r>
              <a:rPr lang="en-US" sz="900" kern="1200" dirty="0" smtClean="0">
                <a:solidFill>
                  <a:schemeClr val="tx1"/>
                </a:solidFill>
                <a:effectLst/>
                <a:latin typeface="+mn-lt"/>
                <a:ea typeface="+mn-ea"/>
                <a:cs typeface="+mn-cs"/>
              </a:rPr>
              <a:t> Each state has laws that address animal cruelty, and, therefore, willful acts of abuse can be punishable by law. Willful neglect and abuse are defined as acts outside of normally accepted production practices that intentionally cause pain and suffering. This includes, but is not limited to, malicious hitting, beating an animal, or using an electric prod in sensitive areas, such as eyes, ears, nose, genitals, or rectum. Dragging non-ambulatory animals and deliberately slamming gates on animals are also considered wilful acts of abuse.</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The National Pork Board strongly encourages anyone with knowledge of possible animal abuse or neglect to report these actions immediately to the proper responsible persons. If a willful act of abuse is observed, immediately intervene to stop the situation if reasonably and safely possible. Discuss the situation with the appropriate authority (such as the owner, manager, receiving crew, etc.). Companies have animal-welfare policies that clearly define how these situations are to be handled and reported. Transporters and handlers should be familiar with these policies as well as auditing criteria, which includes routine monitoring of transporter behavior. Committing willful acts of abuse or failure to report witnessing a willful act of abuse may be grounds for termination of employment or being prohibited from returning to a facility.  </a:t>
            </a:r>
          </a:p>
          <a:p>
            <a:endParaRPr lang="en-US" dirty="0"/>
          </a:p>
          <a:p>
            <a:pPr eaLnBrk="1" hangingPunct="1">
              <a:spcBef>
                <a:spcPct val="0"/>
              </a:spcBef>
            </a:pPr>
            <a:r>
              <a:rPr lang="en-US" dirty="0" smtClean="0"/>
              <a:t>Basic handling protocols apply to nearly all pigs but requirements for certain sizes and types of pigs differ and specific techniques may need to be used. These include techniques for:</a:t>
            </a:r>
          </a:p>
          <a:p>
            <a:pPr eaLnBrk="1" hangingPunct="1">
              <a:spcBef>
                <a:spcPct val="0"/>
              </a:spcBef>
              <a:buFontTx/>
              <a:buChar char="•"/>
            </a:pPr>
            <a:r>
              <a:rPr lang="en-US" dirty="0" smtClean="0"/>
              <a:t>Breeding stock</a:t>
            </a:r>
          </a:p>
          <a:p>
            <a:pPr eaLnBrk="1" hangingPunct="1">
              <a:spcBef>
                <a:spcPct val="0"/>
              </a:spcBef>
              <a:buFontTx/>
              <a:buChar char="•"/>
            </a:pPr>
            <a:r>
              <a:rPr lang="en-US" dirty="0" smtClean="0"/>
              <a:t>Piglets</a:t>
            </a:r>
          </a:p>
          <a:p>
            <a:pPr eaLnBrk="1" hangingPunct="1">
              <a:spcBef>
                <a:spcPct val="0"/>
              </a:spcBef>
              <a:buFontTx/>
              <a:buChar char="•"/>
            </a:pPr>
            <a:r>
              <a:rPr lang="en-US" dirty="0" smtClean="0"/>
              <a:t>Nursery and finisher pigs</a:t>
            </a:r>
          </a:p>
          <a:p>
            <a:endParaRPr lang="en-US" dirty="0"/>
          </a:p>
          <a:p>
            <a:r>
              <a:rPr lang="en-US" dirty="0"/>
              <a:t> </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EE8972-6CD9-457B-96AC-2D432AC48C08}" type="slidenum">
              <a:rPr lang="en-US"/>
              <a:pPr eaLnBrk="1" hangingPunct="1"/>
              <a:t>33</a:t>
            </a:fld>
            <a:endParaRPr lang="en-US" dirty="0"/>
          </a:p>
        </p:txBody>
      </p:sp>
    </p:spTree>
    <p:extLst>
      <p:ext uri="{BB962C8B-B14F-4D97-AF65-F5344CB8AC3E}">
        <p14:creationId xmlns:p14="http://schemas.microsoft.com/office/powerpoint/2010/main" val="3448091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Breeding stock (sows, gilts and boars) are the largest and most powerful pigs a handler will work with and handlers should use extra caution when moving these animals. A sorting board should be used when moving a large animal. The handler should not use his or her body alone. If the animal appears aggressive or agitated, it may be safer for the handler to move out of the way than to risk potential injury. </a:t>
            </a:r>
          </a:p>
          <a:p>
            <a:r>
              <a:rPr lang="en-US" dirty="0"/>
              <a:t> </a:t>
            </a:r>
          </a:p>
          <a:p>
            <a:r>
              <a:rPr lang="en-US" dirty="0"/>
              <a:t>Additionally, breeding stock are the most unpredictable animals, especially boars. Boars are particularly unpredictable when exhibiting mating behaviors, such as when they are being used for estrus detection. </a:t>
            </a:r>
            <a:r>
              <a:rPr lang="en-US" b="1" dirty="0"/>
              <a:t>Boars are especially dangerous because their tusks can cause injury so handlers should use extra caution and never turn their back to a boar. </a:t>
            </a:r>
            <a:endParaRPr lang="en-US" dirty="0"/>
          </a:p>
          <a:p>
            <a:r>
              <a:rPr lang="en-US" b="1" dirty="0"/>
              <a:t> </a:t>
            </a:r>
            <a:endParaRPr lang="en-US" dirty="0"/>
          </a:p>
          <a:p>
            <a:r>
              <a:rPr lang="en-US" dirty="0"/>
              <a:t>Sows can be aggressive as well, especially when they perceive their litter is being threatened (e.g. such as during piglet processing or weaning). In addition to their reproductive behaviors, pigs of breeding age require extra caution just because of their sheer body mass. Therefore, it is important for these pigs to be familiar with positive human interactions.</a:t>
            </a:r>
          </a:p>
          <a:p>
            <a:r>
              <a:rPr lang="en-US" dirty="0"/>
              <a:t> </a:t>
            </a:r>
          </a:p>
          <a:p>
            <a:r>
              <a:rPr lang="en-US" dirty="0"/>
              <a:t>(Animate)</a:t>
            </a:r>
          </a:p>
          <a:p>
            <a:r>
              <a:rPr lang="en-US" dirty="0"/>
              <a:t>The ability to move breeding females and boars in and out of pens and/or individual housing units can vary greatly between handlers. In crowded spaces, these larger animals are likely to hold still rather than surge out of a handler’s bubble unless they are totally panicked. Handlers who have problems moving breeding stock tend to work too close and use continuous, urgent contact. To aid movement of breeding stock, handlers should give them space, move as groups when feasible, and minimize contact, noise, people and other activity. </a:t>
            </a:r>
          </a:p>
          <a:p>
            <a:endParaRPr lang="en-US" dirty="0"/>
          </a:p>
          <a:p>
            <a:r>
              <a:rPr lang="en-US" dirty="0"/>
              <a:t>(Animate) </a:t>
            </a:r>
          </a:p>
          <a:p>
            <a:r>
              <a:rPr lang="en-US" dirty="0"/>
              <a:t>There are many techniques that can be used based on what is known about pig behavior. For example, when trying to move a sow into a farrowing stall she may resist because she sees her path is blocked by the stall end being closed. This may be overcome by leaving the stall door open and having someone close it when she enters the stall, but before she can move out the far end. The handler at the front of the stall should stand still and step away if the sow stops and looks at them as they are blocking her path. The handler behind the sow must respect her space and let her move.</a:t>
            </a:r>
          </a:p>
          <a:p>
            <a:r>
              <a:rPr lang="en-US" dirty="0"/>
              <a:t> </a:t>
            </a:r>
          </a:p>
          <a:p>
            <a:r>
              <a:rPr lang="en-US" dirty="0"/>
              <a:t>These large animals also can cause injury, to people or pigs, through sudden movement of their heads or by pinning the handler between the pig and a fixed object such as a gate or feeder. Often this type of injury is a result of the handler’s arm or leg being in the wrong place at the wrong time. An example may be a crushing or pinching injury to a hand or foot when a pig closes a gate with its body.</a:t>
            </a:r>
          </a:p>
          <a:p>
            <a:pPr eaLnBrk="1" hangingPunct="1">
              <a:spcBef>
                <a:spcPct val="0"/>
              </a:spcBef>
            </a:pPr>
            <a:endParaRPr lang="en-US" sz="1000"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5555ED-7841-47C9-85EB-2F72E1ED1CE1}" type="slidenum">
              <a:rPr lang="en-US"/>
              <a:pPr eaLnBrk="1" hangingPunct="1"/>
              <a:t>34</a:t>
            </a:fld>
            <a:endParaRPr lang="en-US" dirty="0"/>
          </a:p>
        </p:txBody>
      </p:sp>
    </p:spTree>
    <p:extLst>
      <p:ext uri="{BB962C8B-B14F-4D97-AF65-F5344CB8AC3E}">
        <p14:creationId xmlns:p14="http://schemas.microsoft.com/office/powerpoint/2010/main" val="951872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Handling piglets can present a safety challenge to the handler. Piglets have sharp teeth and can bite the handler when they are picked up. The sow may also attempt to bite the handler when he or she reaches into the stall to grab a piglet.</a:t>
            </a:r>
          </a:p>
          <a:p>
            <a:r>
              <a:rPr lang="en-US" dirty="0"/>
              <a:t> </a:t>
            </a:r>
          </a:p>
          <a:p>
            <a:r>
              <a:rPr lang="en-US" dirty="0"/>
              <a:t>Piglets can either be moved by herding or by picking them up and moving them by hand or with a cart. </a:t>
            </a:r>
          </a:p>
          <a:p>
            <a:endParaRPr lang="en-US" dirty="0"/>
          </a:p>
          <a:p>
            <a:r>
              <a:rPr lang="en-US" dirty="0"/>
              <a:t>(Animate) </a:t>
            </a:r>
          </a:p>
          <a:p>
            <a:r>
              <a:rPr lang="en-US" dirty="0"/>
              <a:t>Piglets should be picked up by holding under the rib cage or by grabbing a rear leg, above the hock, and then gently setting the piglets into a cart, alleyway or pen. Before releasing a pig to the ground the pig should have two points of contact before the handler </a:t>
            </a:r>
            <a:r>
              <a:rPr lang="en-US" dirty="0" smtClean="0"/>
              <a:t>lets </a:t>
            </a:r>
            <a:r>
              <a:rPr lang="en-US" dirty="0"/>
              <a:t>go (i.e. both front legs) Piglets may squirm and wiggle when picked up so care should be used so that they are not dropped. </a:t>
            </a:r>
          </a:p>
          <a:p>
            <a:endParaRPr lang="en-US" dirty="0"/>
          </a:p>
          <a:p>
            <a:r>
              <a:rPr lang="en-US" dirty="0"/>
              <a:t>(Animate)</a:t>
            </a:r>
          </a:p>
          <a:p>
            <a:r>
              <a:rPr lang="en-US" b="1" dirty="0"/>
              <a:t>Piglets should not be tossed or thrown. </a:t>
            </a:r>
            <a:r>
              <a:rPr lang="en-US" dirty="0"/>
              <a:t>When being held for an extended period of time, piglets should be held under the rib cage next to the handler’s body or by both rear legs using two hands.</a:t>
            </a:r>
          </a:p>
          <a:p>
            <a:r>
              <a:rPr lang="en-US" dirty="0"/>
              <a:t> </a:t>
            </a:r>
          </a:p>
          <a:p>
            <a:pPr eaLnBrk="1" hangingPunct="1">
              <a:spcBef>
                <a:spcPct val="0"/>
              </a:spcBef>
            </a:pPr>
            <a:endParaRPr lang="en-US" sz="1000"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60F7A4-82A5-429E-89CE-69B2C8431120}" type="slidenum">
              <a:rPr lang="en-US"/>
              <a:pPr eaLnBrk="1" hangingPunct="1"/>
              <a:t>35</a:t>
            </a:fld>
            <a:endParaRPr lang="en-US" dirty="0"/>
          </a:p>
        </p:txBody>
      </p:sp>
    </p:spTree>
    <p:extLst>
      <p:ext uri="{BB962C8B-B14F-4D97-AF65-F5344CB8AC3E}">
        <p14:creationId xmlns:p14="http://schemas.microsoft.com/office/powerpoint/2010/main" val="1110940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dirty="0"/>
              <a:t>Nursery and finisher pigs grow rapidly and quickly become too large to lift and/or hold. When moving nursery and finisher pigs, our primary tool needs to be the effective use of pigs’ natural behavior and movement patterns as outlined in Chapter 1, Pig Behavior.  </a:t>
            </a:r>
          </a:p>
          <a:p>
            <a:pPr eaLnBrk="1" hangingPunct="1">
              <a:spcBef>
                <a:spcPct val="0"/>
              </a:spcBef>
            </a:pPr>
            <a:endParaRPr lang="en-US" dirty="0"/>
          </a:p>
          <a:p>
            <a:r>
              <a:rPr lang="en-US" dirty="0"/>
              <a:t>We often move nursery and finisher pigs out of full pens where restricted space encourages them to circle around the handler or stop and bunch, and through narrower gates that don’t allow all animals to exit at once. Getting behind and chasing pigs towards the gate encourages them to stop, crowd and bunch at the gate or circle away from the gate. By working from a different position we can encourage pigs to circle towards the gate and prevent pigs from stopping and bunching.</a:t>
            </a:r>
          </a:p>
          <a:p>
            <a:r>
              <a:rPr lang="en-US" dirty="0"/>
              <a:t> </a:t>
            </a:r>
          </a:p>
          <a:p>
            <a:r>
              <a:rPr lang="en-US" dirty="0"/>
              <a:t>When sorting and moving these pigs, it is often the best practice to work in pairs and have one person work the pen gate while the other sorts the pigs with a sorting board. This is especially true when finished pigs are being sorted for load-out as the first pigs may be reluctant to leave their pen mates. When emptying entire pens, work along the side of the pen on the inside of the arc you want pigs to follow, and use your bubble to narrow the flow so pigs keep moving when they arrive at the gate. The most effective position will be closer to the gate than many people feel comfortable with. If there is more than one handler, both work along the side of the pen instead of behind the pigs and only one person applies pressure at any time. Always pay attention to where your position and bubble are taking pigs and adjust as needed.</a:t>
            </a:r>
          </a:p>
          <a:p>
            <a:endParaRPr lang="en-US" dirty="0"/>
          </a:p>
          <a:p>
            <a:r>
              <a:rPr lang="en-US" dirty="0"/>
              <a:t>(Animate)</a:t>
            </a:r>
          </a:p>
          <a:p>
            <a:r>
              <a:rPr lang="en-US" dirty="0"/>
              <a:t>Handlers should rely on a sorting board instead of their bodies to turn or stop large finishing pigs. A bi-fold panel is a particularly useful device as it creates a corralling effect, reduces an escape route for the pig and increases safety for the handler.</a:t>
            </a:r>
          </a:p>
          <a:p>
            <a:endParaRPr lang="en-US" dirty="0"/>
          </a:p>
          <a:p>
            <a:r>
              <a:rPr lang="en-US" dirty="0"/>
              <a:t>If you stand in a pen with your legs locked </a:t>
            </a:r>
            <a:r>
              <a:rPr lang="en-US" dirty="0" smtClean="0"/>
              <a:t>you </a:t>
            </a:r>
            <a:r>
              <a:rPr lang="en-US" dirty="0"/>
              <a:t>are at greater risk for leg sprains and strains if a pig runs into your knee. Instead, standing with knees slightly bent with a sorting board offers a buffer for your knees if a pig makes contact with your sort board and legs. </a:t>
            </a:r>
          </a:p>
          <a:p>
            <a:endParaRPr lang="en-US" dirty="0"/>
          </a:p>
          <a:p>
            <a:r>
              <a:rPr lang="en-US" dirty="0"/>
              <a:t>When an animal does get excited it may be safest for the handler to move out of the way to avoid potential injury and to let the pig calm down. Sometimes 20 to 30 minutes is required to allow pigs to calm down and become easier to move.</a:t>
            </a:r>
          </a:p>
          <a:p>
            <a:endParaRPr lang="en-US" dirty="0"/>
          </a:p>
          <a:p>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305EF-6163-478B-A61A-4184370E1D8C}" type="slidenum">
              <a:rPr lang="en-US"/>
              <a:pPr eaLnBrk="1" hangingPunct="1"/>
              <a:t>36</a:t>
            </a:fld>
            <a:endParaRPr lang="en-US" dirty="0"/>
          </a:p>
        </p:txBody>
      </p:sp>
    </p:spTree>
    <p:extLst>
      <p:ext uri="{BB962C8B-B14F-4D97-AF65-F5344CB8AC3E}">
        <p14:creationId xmlns:p14="http://schemas.microsoft.com/office/powerpoint/2010/main" val="175422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Pigs should be moved in groups large enough to be efficient for the production system, but small enough to be safe for the pigs and the handler(s). Groups of finished pigs and breeding stock should be small enough so that the handler can maintain control of all of the pigs in the group so handling interventions can be applied to the pigs not moving. The handler should always remember that using too much pressure or by crowding the rear pigs can stop the movement of the front pigs. </a:t>
            </a:r>
            <a:r>
              <a:rPr lang="en-US" sz="900" kern="1200" dirty="0" smtClean="0">
                <a:solidFill>
                  <a:schemeClr val="tx1"/>
                </a:solidFill>
                <a:effectLst/>
                <a:latin typeface="+mn-lt"/>
                <a:ea typeface="+mn-ea"/>
                <a:cs typeface="+mn-cs"/>
              </a:rPr>
              <a:t>The suggested group sizes are based on best industry practice,</a:t>
            </a:r>
            <a:r>
              <a:rPr lang="en-US" sz="900" i="1" kern="1200" dirty="0" smtClean="0">
                <a:solidFill>
                  <a:schemeClr val="tx1"/>
                </a:solidFill>
                <a:effectLst/>
                <a:latin typeface="+mn-lt"/>
                <a:ea typeface="+mn-ea"/>
                <a:cs typeface="+mn-cs"/>
              </a:rPr>
              <a:t> but it’s important to remember that facility design and conditions of the environment and/ or animals may require adjustment.</a:t>
            </a:r>
          </a:p>
          <a:p>
            <a:endParaRPr lang="en-US" dirty="0" smtClean="0"/>
          </a:p>
          <a:p>
            <a:r>
              <a:rPr lang="en-US" dirty="0" smtClean="0"/>
              <a:t>Research has shown that </a:t>
            </a:r>
            <a:r>
              <a:rPr lang="en-US" dirty="0"/>
              <a:t>when a farm moved 8 pigs in a group vs. 4 pigs in a group to the truck, it took longer to load the truck when they moved groups of 8 pigs. Additional research shows that moving 4 vs. 8 pigs reduces losses due to dead at arrival and nonambulatory pigs by half.  </a:t>
            </a:r>
            <a:r>
              <a:rPr lang="en-US" dirty="0" smtClean="0">
                <a:effectLst/>
              </a:rPr>
              <a:t> </a:t>
            </a:r>
          </a:p>
          <a:p>
            <a:endParaRPr lang="en-US" dirty="0"/>
          </a:p>
          <a:p>
            <a:endParaRPr lang="en-US" dirty="0"/>
          </a:p>
          <a:p>
            <a:r>
              <a:rPr lang="en-US" dirty="0"/>
              <a:t> </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6FB4B8-4588-465B-BD98-8A0683711575}" type="slidenum">
              <a:rPr lang="en-US"/>
              <a:pPr eaLnBrk="1" hangingPunct="1"/>
              <a:t>37</a:t>
            </a:fld>
            <a:endParaRPr lang="en-US" dirty="0"/>
          </a:p>
        </p:txBody>
      </p:sp>
    </p:spTree>
    <p:extLst>
      <p:ext uri="{BB962C8B-B14F-4D97-AF65-F5344CB8AC3E}">
        <p14:creationId xmlns:p14="http://schemas.microsoft.com/office/powerpoint/2010/main" val="2325336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many different pieces of handling and sorting equipment on the market, or that can be easily made on the farm, to help you sort or move pigs in a safe, humane and efficient manner. </a:t>
            </a:r>
          </a:p>
          <a:p>
            <a:pPr eaLnBrk="1" hangingPunct="1">
              <a:spcBef>
                <a:spcPct val="0"/>
              </a:spcBef>
            </a:pPr>
            <a:endParaRPr lang="en-US" dirty="0" smtClean="0"/>
          </a:p>
          <a:p>
            <a:pPr eaLnBrk="1" hangingPunct="1">
              <a:spcBef>
                <a:spcPct val="0"/>
              </a:spcBef>
            </a:pPr>
            <a:r>
              <a:rPr lang="en-US" dirty="0" smtClean="0"/>
              <a:t>Handling equipment is effective by providing barriers or stimuli including:</a:t>
            </a:r>
          </a:p>
          <a:p>
            <a:pPr eaLnBrk="1" hangingPunct="1">
              <a:spcBef>
                <a:spcPct val="0"/>
              </a:spcBef>
              <a:buFontTx/>
              <a:buChar char="•"/>
            </a:pPr>
            <a:r>
              <a:rPr lang="en-US" dirty="0" smtClean="0"/>
              <a:t>Physical barrier (i.e.,. Sorting board)</a:t>
            </a:r>
          </a:p>
          <a:p>
            <a:pPr eaLnBrk="1" hangingPunct="1">
              <a:spcBef>
                <a:spcPct val="0"/>
              </a:spcBef>
              <a:buFontTx/>
              <a:buChar char="•"/>
            </a:pPr>
            <a:r>
              <a:rPr lang="en-US" dirty="0" smtClean="0"/>
              <a:t>Visual barrier (i.e.,. Matador’s cape)</a:t>
            </a:r>
          </a:p>
          <a:p>
            <a:pPr eaLnBrk="1" hangingPunct="1">
              <a:spcBef>
                <a:spcPct val="0"/>
              </a:spcBef>
              <a:buFontTx/>
              <a:buChar char="•"/>
            </a:pPr>
            <a:r>
              <a:rPr lang="en-US" dirty="0" smtClean="0"/>
              <a:t>Auditory stimulus (i.e.,. Rattle/Shaker paddle)</a:t>
            </a:r>
            <a:endParaRPr lang="en-US" b="1" dirty="0" smtClean="0"/>
          </a:p>
          <a:p>
            <a:pPr eaLnBrk="1" hangingPunct="1">
              <a:spcBef>
                <a:spcPct val="0"/>
              </a:spcBef>
              <a:buFontTx/>
              <a:buChar char="•"/>
            </a:pPr>
            <a:r>
              <a:rPr lang="en-US" dirty="0" smtClean="0"/>
              <a:t>Visual stimulus (i.e.,. Nylon flag)</a:t>
            </a:r>
          </a:p>
          <a:p>
            <a:pPr eaLnBrk="1" hangingPunct="1">
              <a:spcBef>
                <a:spcPct val="0"/>
              </a:spcBef>
              <a:buFontTx/>
              <a:buChar char="•"/>
            </a:pPr>
            <a:endParaRPr lang="en-US" dirty="0" smtClean="0"/>
          </a:p>
          <a:p>
            <a:pPr eaLnBrk="1" hangingPunct="1">
              <a:spcBef>
                <a:spcPct val="0"/>
              </a:spcBef>
            </a:pPr>
            <a:r>
              <a:rPr lang="en-US" dirty="0" smtClean="0"/>
              <a:t>The most versatile tool is typically the sorting board or sorting panel and can be a single or bifold panel. A sorting board can provide both a physical and a visual barrier. </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8292A5-5AD4-43C9-8A8F-BB6E4D2A29F5}" type="slidenum">
              <a:rPr lang="en-US"/>
              <a:pPr eaLnBrk="1" hangingPunct="1"/>
              <a:t>38</a:t>
            </a:fld>
            <a:endParaRPr lang="en-US" dirty="0"/>
          </a:p>
        </p:txBody>
      </p:sp>
    </p:spTree>
    <p:extLst>
      <p:ext uri="{BB962C8B-B14F-4D97-AF65-F5344CB8AC3E}">
        <p14:creationId xmlns:p14="http://schemas.microsoft.com/office/powerpoint/2010/main" val="3487008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900" kern="1200" dirty="0" smtClean="0">
                <a:solidFill>
                  <a:schemeClr val="tx1"/>
                </a:solidFill>
                <a:effectLst/>
                <a:latin typeface="+mn-lt"/>
                <a:ea typeface="+mn-ea"/>
                <a:cs typeface="+mn-cs"/>
              </a:rPr>
              <a:t>Another tool is an electric prod, which only should be used when absolutely necessary and only following strict guidelines.</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Realize that any use of electric prods in most packing plants is not tolerated because it elevates stress levels in pigs more than any other method of moving pigs. Research shows that even minimal electric prod use changes blood lactic acid levels and impacts meat quality.</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Most importantly, figure out how to prevent bunching or piling of pigs at that location in the future. Is it lighting? Is there a cool breeze there? Is it a situation that requires moving fewer pigs? What can be done to eliminate or minimize the use of electrical prodding at that point?</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If it is deemed necessary to use this tool, ensure you are familiar with the strict guidelines:</a:t>
            </a:r>
          </a:p>
          <a:p>
            <a:endParaRPr lang="en-US" sz="900" kern="1200" dirty="0" smtClean="0">
              <a:solidFill>
                <a:schemeClr val="tx1"/>
              </a:solidFill>
              <a:effectLst/>
              <a:latin typeface="+mn-lt"/>
              <a:ea typeface="+mn-ea"/>
              <a:cs typeface="+mn-cs"/>
            </a:endParaRPr>
          </a:p>
          <a:p>
            <a:r>
              <a:rPr lang="en-US" dirty="0" smtClean="0"/>
              <a:t>(Animate)</a:t>
            </a:r>
          </a:p>
          <a:p>
            <a:r>
              <a:rPr lang="en-US" dirty="0" smtClean="0"/>
              <a:t>If electrical prods are used:</a:t>
            </a:r>
          </a:p>
          <a:p>
            <a:pPr marL="171553" indent="-171553">
              <a:buFont typeface="Arial" panose="020B0604020202020204" pitchFamily="34" charset="0"/>
              <a:buChar char="•"/>
            </a:pPr>
            <a:r>
              <a:rPr lang="en-US" dirty="0" smtClean="0"/>
              <a:t>Tap pig with the wand without using shock Never use an electric prod in a pen when moving pigs towards an alleyway. This is unnecessary for we have many other tools that more effectively maneuver pigs in the pen such as sort boards.</a:t>
            </a:r>
          </a:p>
          <a:p>
            <a:pPr marL="171553" indent="-171553">
              <a:buFont typeface="Arial" panose="020B0604020202020204" pitchFamily="34" charset="0"/>
              <a:buChar char="•"/>
            </a:pPr>
            <a:r>
              <a:rPr lang="en-US" dirty="0" smtClean="0"/>
              <a:t>Never shock a pig in a sensitive area including eyes, ears, ears, nose, genitals or rectum</a:t>
            </a:r>
          </a:p>
          <a:p>
            <a:pPr marL="171553" indent="-171553">
              <a:buFont typeface="Arial" panose="020B0604020202020204" pitchFamily="34" charset="0"/>
              <a:buChar char="•"/>
            </a:pPr>
            <a:r>
              <a:rPr lang="en-US" dirty="0" smtClean="0"/>
              <a:t>Apply to the back of the pig behind the shoulder. If you shock the pig in front of the point of balance, the pig will move backwards.</a:t>
            </a:r>
          </a:p>
          <a:p>
            <a:pPr marL="171553" indent="-171553">
              <a:buFont typeface="Arial" panose="020B0604020202020204" pitchFamily="34" charset="0"/>
              <a:buChar char="•"/>
            </a:pPr>
            <a:r>
              <a:rPr lang="en-US" dirty="0" smtClean="0"/>
              <a:t>Duration of the shock should not exceed 1 sec</a:t>
            </a:r>
          </a:p>
          <a:p>
            <a:pPr marL="171553" indent="-171553">
              <a:buFont typeface="Arial" panose="020B0604020202020204" pitchFamily="34" charset="0"/>
              <a:buChar char="•"/>
            </a:pPr>
            <a:r>
              <a:rPr lang="en-US" dirty="0" smtClean="0"/>
              <a:t>Count to 5 before administering any additional taps or shocks</a:t>
            </a:r>
          </a:p>
          <a:p>
            <a:pPr marL="171553" indent="-171553">
              <a:buFont typeface="Arial" panose="020B0604020202020204" pitchFamily="34" charset="0"/>
              <a:buChar char="•"/>
            </a:pPr>
            <a:r>
              <a:rPr lang="en-US" dirty="0" smtClean="0"/>
              <a:t>The pig should be allowed time to respond before another shock is given. If you have already delivered 2 shocks to an individual pig, STOP.</a:t>
            </a:r>
          </a:p>
          <a:p>
            <a:r>
              <a:rPr lang="en-US" dirty="0" smtClean="0"/>
              <a:t> </a:t>
            </a:r>
            <a:endParaRPr 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F3800F-D064-443E-B218-6283357BFD7C}" type="slidenum">
              <a:rPr lang="en-US"/>
              <a:pPr eaLnBrk="1" hangingPunct="1"/>
              <a:t>39</a:t>
            </a:fld>
            <a:endParaRPr lang="en-US" dirty="0"/>
          </a:p>
        </p:txBody>
      </p:sp>
    </p:spTree>
    <p:extLst>
      <p:ext uri="{BB962C8B-B14F-4D97-AF65-F5344CB8AC3E}">
        <p14:creationId xmlns:p14="http://schemas.microsoft.com/office/powerpoint/2010/main" val="378788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4</a:t>
            </a:fld>
            <a:endParaRPr lang="en-US" dirty="0"/>
          </a:p>
        </p:txBody>
      </p:sp>
    </p:spTree>
    <p:extLst>
      <p:ext uri="{BB962C8B-B14F-4D97-AF65-F5344CB8AC3E}">
        <p14:creationId xmlns:p14="http://schemas.microsoft.com/office/powerpoint/2010/main" val="4290430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Human injuries happen more often when people are handling animals than during any other activity performed in pork production. Common handler injuries when moving pigs are contact injuries, slipping and falling, head cuts, or bumps and bruises when on the trailer. Handler scrapes, bruising, and falls are some common injuries when moving sows or boars in the farrowing, gestation, or gilt acclimation barns. Some of these can be prevented by being more aware of the environment. Power washer hook ups, cords from heat lamps, heaters, and gating can all contribute to worker hand and limb injury. Handlers must remain aware of their environment to avoid self-injury.</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Accidents are more likely to happen to new employees with 11 months or less of experience. The risk for injury increases again in workers aged 45 to 64. New handlers need training to understand how to best protect themselves. Even handlers who have years of experience must continue to wear safety gear and work at an appropriate pace to prevent injury.</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40</a:t>
            </a:fld>
            <a:endParaRPr lang="en-US" dirty="0"/>
          </a:p>
        </p:txBody>
      </p:sp>
    </p:spTree>
    <p:extLst>
      <p:ext uri="{BB962C8B-B14F-4D97-AF65-F5344CB8AC3E}">
        <p14:creationId xmlns:p14="http://schemas.microsoft.com/office/powerpoint/2010/main" val="180439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dirty="0" smtClean="0"/>
              <a:t>To determine what Personal Protective Equipment (PPE) is required, the handler should conduct a hazard assessment. Walk through the tasks required during loading, transport and unloading. Then, considering the equipment to be used, make a list of potential injuries that could occur. Develop a list of PPE that should be worn by the handler to help protect them from those injuries. Protective equipment may vary based on the size of the animals.</a:t>
            </a:r>
            <a:r>
              <a:rPr lang="en-US" b="1" i="1" dirty="0" smtClean="0"/>
              <a:t> </a:t>
            </a:r>
            <a:endParaRPr lang="en-US" b="1" dirty="0" smtClean="0"/>
          </a:p>
          <a:p>
            <a:pPr eaLnBrk="1" hangingPunct="1">
              <a:spcBef>
                <a:spcPct val="0"/>
              </a:spcBef>
              <a:defRPr/>
            </a:pPr>
            <a:endParaRPr lang="en-US" dirty="0" smtClean="0"/>
          </a:p>
          <a:p>
            <a:r>
              <a:rPr lang="en-US" dirty="0"/>
              <a:t>Typically, the minimum amount of PPE a handler should consider when handling pigs is a pair of safety-toed boots and a sorting board. Handlers operating inside a truck/trailer should also consider wearing knee pads and/or shin guards and a bump helmet or hard hat to protect themselves from possible injury due to contact with the trailer’s surfaces. For handlers entering the trailer, head injury is the most common injury reported.  Wear your hard hat to avoid head cuts, bumps, and bruises.  </a:t>
            </a:r>
          </a:p>
          <a:p>
            <a:pPr eaLnBrk="1" hangingPunct="1">
              <a:spcBef>
                <a:spcPct val="0"/>
              </a:spcBef>
              <a:defRPr/>
            </a:pPr>
            <a:r>
              <a:rPr lang="en-US" dirty="0" smtClean="0"/>
              <a:t> </a:t>
            </a:r>
            <a:endParaRPr lang="en-US" b="1" i="1" dirty="0" smtClean="0"/>
          </a:p>
          <a:p>
            <a:pPr eaLnBrk="1" hangingPunct="1">
              <a:spcBef>
                <a:spcPct val="0"/>
              </a:spcBef>
              <a:defRPr/>
            </a:pPr>
            <a:r>
              <a:rPr lang="en-US" dirty="0" smtClean="0"/>
              <a:t>All handlers should also consider using these PPE items, depending upon the hazard assessment and company protocols:</a:t>
            </a:r>
          </a:p>
          <a:p>
            <a:pPr eaLnBrk="1" hangingPunct="1">
              <a:spcBef>
                <a:spcPct val="0"/>
              </a:spcBef>
              <a:buFontTx/>
              <a:buChar char="•"/>
              <a:defRPr/>
            </a:pPr>
            <a:r>
              <a:rPr lang="en-US" dirty="0" smtClean="0"/>
              <a:t>Dust mask</a:t>
            </a:r>
          </a:p>
          <a:p>
            <a:pPr eaLnBrk="1" hangingPunct="1">
              <a:spcBef>
                <a:spcPct val="0"/>
              </a:spcBef>
              <a:buFontTx/>
              <a:buChar char="•"/>
              <a:defRPr/>
            </a:pPr>
            <a:r>
              <a:rPr lang="en-US" dirty="0" smtClean="0"/>
              <a:t>Eye protection</a:t>
            </a:r>
          </a:p>
          <a:p>
            <a:pPr eaLnBrk="1" hangingPunct="1">
              <a:spcBef>
                <a:spcPct val="0"/>
              </a:spcBef>
              <a:buFontTx/>
              <a:buChar char="•"/>
              <a:defRPr/>
            </a:pPr>
            <a:r>
              <a:rPr lang="en-US" dirty="0" smtClean="0"/>
              <a:t>Hearing protection</a:t>
            </a:r>
          </a:p>
          <a:p>
            <a:pPr eaLnBrk="1" hangingPunct="1">
              <a:spcBef>
                <a:spcPct val="0"/>
              </a:spcBef>
              <a:buFontTx/>
              <a:buChar char="•"/>
              <a:defRPr/>
            </a:pPr>
            <a:r>
              <a:rPr lang="en-US" dirty="0" smtClean="0"/>
              <a:t>Gloves</a:t>
            </a:r>
          </a:p>
          <a:p>
            <a:pPr eaLnBrk="1" hangingPunct="1">
              <a:spcBef>
                <a:spcPct val="0"/>
              </a:spcBef>
              <a:buFontTx/>
              <a:buChar char="•"/>
              <a:defRPr/>
            </a:pPr>
            <a:r>
              <a:rPr lang="en-US" dirty="0"/>
              <a:t>Sort boards</a:t>
            </a:r>
          </a:p>
          <a:p>
            <a:pPr eaLnBrk="1" hangingPunct="1">
              <a:spcBef>
                <a:spcPct val="0"/>
              </a:spcBef>
              <a:buFontTx/>
              <a:buChar char="•"/>
              <a:defRPr/>
            </a:pPr>
            <a:r>
              <a:rPr lang="en-US" dirty="0"/>
              <a:t>Shin guards</a:t>
            </a:r>
          </a:p>
          <a:p>
            <a:pPr eaLnBrk="1" hangingPunct="1">
              <a:spcBef>
                <a:spcPct val="0"/>
              </a:spcBef>
              <a:buFontTx/>
              <a:buChar char="•"/>
              <a:defRPr/>
            </a:pPr>
            <a:r>
              <a:rPr lang="en-US" dirty="0"/>
              <a:t>Knee pads</a:t>
            </a:r>
          </a:p>
          <a:p>
            <a:pPr eaLnBrk="1" hangingPunct="1">
              <a:spcBef>
                <a:spcPct val="0"/>
              </a:spcBef>
              <a:buFontTx/>
              <a:buChar char="•"/>
              <a:defRPr/>
            </a:pPr>
            <a:r>
              <a:rPr lang="en-US" dirty="0"/>
              <a:t>Hard </a:t>
            </a:r>
            <a:r>
              <a:rPr lang="en-US" dirty="0" smtClean="0"/>
              <a:t>hats</a:t>
            </a:r>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2C7A28-197F-4B6B-892C-3776D9BE642A}" type="slidenum">
              <a:rPr lang="en-US"/>
              <a:pPr eaLnBrk="1" hangingPunct="1"/>
              <a:t>41</a:t>
            </a:fld>
            <a:endParaRPr lang="en-US" dirty="0"/>
          </a:p>
        </p:txBody>
      </p:sp>
    </p:spTree>
    <p:extLst>
      <p:ext uri="{BB962C8B-B14F-4D97-AF65-F5344CB8AC3E}">
        <p14:creationId xmlns:p14="http://schemas.microsoft.com/office/powerpoint/2010/main" val="3792548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48F82-FD82-4FCF-91EC-D7DA3311E529}" type="slidenum">
              <a:rPr lang="en-IN"/>
              <a:pPr eaLnBrk="1" hangingPunct="1"/>
              <a:t>42</a:t>
            </a:fld>
            <a:endParaRPr lang="en-IN" dirty="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To</a:t>
            </a:r>
            <a:r>
              <a:rPr lang="en-US" baseline="0" dirty="0" smtClean="0"/>
              <a:t> summarize, h</a:t>
            </a:r>
            <a:r>
              <a:rPr lang="en-US" dirty="0" smtClean="0"/>
              <a:t>ow </a:t>
            </a:r>
            <a:r>
              <a:rPr lang="en-US" dirty="0"/>
              <a:t>you choose to communicate with the pigs you move effects their behavior and meat quality:</a:t>
            </a:r>
          </a:p>
          <a:p>
            <a:pPr marL="171553" indent="-171553">
              <a:buFont typeface="Arial" panose="020B0604020202020204" pitchFamily="34" charset="0"/>
              <a:buChar char="•"/>
            </a:pPr>
            <a:r>
              <a:rPr lang="en-US" dirty="0"/>
              <a:t>Walk pens on a daily basis</a:t>
            </a:r>
          </a:p>
          <a:p>
            <a:pPr marL="171553" indent="-171553">
              <a:buFont typeface="Arial" panose="020B0604020202020204" pitchFamily="34" charset="0"/>
              <a:buChar char="•"/>
            </a:pPr>
            <a:r>
              <a:rPr lang="en-US" dirty="0"/>
              <a:t>When moving pigs, act calmly and avoid sudden movement, loud noises, and other actions that may frighten or excite pigs</a:t>
            </a:r>
          </a:p>
          <a:p>
            <a:pPr marL="171553" indent="-171553">
              <a:buFont typeface="Arial" panose="020B0604020202020204" pitchFamily="34" charset="0"/>
              <a:buChar char="•"/>
            </a:pPr>
            <a:r>
              <a:rPr lang="en-US" dirty="0"/>
              <a:t>Move pigs at  their normal walking pace</a:t>
            </a:r>
          </a:p>
          <a:p>
            <a:endParaRPr lang="en-US" dirty="0"/>
          </a:p>
          <a:p>
            <a:r>
              <a:rPr lang="en-US" dirty="0"/>
              <a:t>As handlers:</a:t>
            </a:r>
          </a:p>
          <a:p>
            <a:pPr marL="171553" indent="-171553">
              <a:buFont typeface="Arial" panose="020B0604020202020204" pitchFamily="34" charset="0"/>
              <a:buChar char="•"/>
            </a:pPr>
            <a:r>
              <a:rPr lang="en-US" dirty="0"/>
              <a:t>Understand basic handling protocols for certain sizes and types of pigs</a:t>
            </a:r>
          </a:p>
          <a:p>
            <a:pPr marL="171553" indent="-171553">
              <a:buFont typeface="Arial" panose="020B0604020202020204" pitchFamily="34" charset="0"/>
              <a:buChar char="•"/>
            </a:pPr>
            <a:r>
              <a:rPr lang="en-US" dirty="0"/>
              <a:t>Move the correct group size for the type of pigs being handled</a:t>
            </a:r>
          </a:p>
          <a:p>
            <a:pPr marL="171553" indent="-171553">
              <a:buFont typeface="Arial" panose="020B0604020202020204" pitchFamily="34" charset="0"/>
              <a:buChar char="•"/>
            </a:pPr>
            <a:r>
              <a:rPr lang="en-US" dirty="0"/>
              <a:t>Understand handling equipment and when to use these tools so they are effective</a:t>
            </a:r>
          </a:p>
          <a:p>
            <a:pPr marL="171553" indent="-171553">
              <a:buFont typeface="Arial" panose="020B0604020202020204" pitchFamily="34" charset="0"/>
              <a:buChar char="•"/>
            </a:pPr>
            <a:r>
              <a:rPr lang="en-US" dirty="0"/>
              <a:t>Minimize or eliminate electric prod use when loading pigs</a:t>
            </a:r>
          </a:p>
          <a:p>
            <a:pPr marL="171553" indent="-171553">
              <a:buFont typeface="Arial" panose="020B0604020202020204" pitchFamily="34" charset="0"/>
              <a:buChar char="•"/>
            </a:pPr>
            <a:r>
              <a:rPr lang="en-US" dirty="0"/>
              <a:t>Understand personal protective equipment for loading, transport, and unloading</a:t>
            </a:r>
          </a:p>
        </p:txBody>
      </p:sp>
    </p:spTree>
    <p:extLst>
      <p:ext uri="{BB962C8B-B14F-4D97-AF65-F5344CB8AC3E}">
        <p14:creationId xmlns:p14="http://schemas.microsoft.com/office/powerpoint/2010/main" val="1793964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pigs that are scheduled for transport should be evaluated by a handler for fitness to travel. </a:t>
            </a:r>
          </a:p>
        </p:txBody>
      </p:sp>
      <p:sp>
        <p:nvSpPr>
          <p:cNvPr id="4" name="Slide Number Placeholder 3"/>
          <p:cNvSpPr>
            <a:spLocks noGrp="1"/>
          </p:cNvSpPr>
          <p:nvPr>
            <p:ph type="sldNum" sz="quarter" idx="10"/>
          </p:nvPr>
        </p:nvSpPr>
        <p:spPr/>
        <p:txBody>
          <a:bodyPr/>
          <a:lstStyle/>
          <a:p>
            <a:fld id="{19312C91-5977-4EED-A3DC-558CFB683A7A}" type="slidenum">
              <a:rPr lang="en-US" smtClean="0"/>
              <a:pPr/>
              <a:t>43</a:t>
            </a:fld>
            <a:endParaRPr lang="en-US" dirty="0"/>
          </a:p>
        </p:txBody>
      </p:sp>
    </p:spTree>
    <p:extLst>
      <p:ext uri="{BB962C8B-B14F-4D97-AF65-F5344CB8AC3E}">
        <p14:creationId xmlns:p14="http://schemas.microsoft.com/office/powerpoint/2010/main" val="533172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review the objectives for this section.)</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013501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smtClean="0">
                <a:solidFill>
                  <a:schemeClr val="tx1"/>
                </a:solidFill>
                <a:effectLst/>
                <a:latin typeface="+mn-lt"/>
                <a:ea typeface="+mn-ea"/>
                <a:cs typeface="+mn-cs"/>
              </a:rPr>
              <a:t>It is the position of the National Pork Board that any pig that is unable to walk, is ill, or is significantly injured should not be transported to market channels.</a:t>
            </a:r>
          </a:p>
          <a:p>
            <a:endParaRPr lang="en-US" sz="9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tx1"/>
                </a:solidFill>
                <a:effectLst/>
                <a:latin typeface="+mn-lt"/>
                <a:ea typeface="+mn-ea"/>
                <a:cs typeface="+mn-cs"/>
              </a:rPr>
              <a:t>Where the likelihood of recovery is low, even with treatment, the pig should be humanely euthanized.</a:t>
            </a:r>
          </a:p>
          <a:p>
            <a:pPr marL="171450" indent="-171450">
              <a:buFont typeface="Arial" panose="020B0604020202020204" pitchFamily="34" charset="0"/>
              <a:buChar char="•"/>
            </a:pPr>
            <a:r>
              <a:rPr lang="en-US" sz="900" kern="1200" dirty="0" smtClean="0">
                <a:solidFill>
                  <a:schemeClr val="tx1"/>
                </a:solidFill>
                <a:effectLst/>
                <a:latin typeface="+mn-lt"/>
                <a:ea typeface="+mn-ea"/>
                <a:cs typeface="+mn-cs"/>
              </a:rPr>
              <a:t>Any pig that becomes fatigued should be moved to a resting area in an appropriate manner.</a:t>
            </a:r>
          </a:p>
          <a:p>
            <a:pPr marL="628650" lvl="1" indent="-171450">
              <a:buFont typeface="Arial" panose="020B0604020202020204" pitchFamily="34" charset="0"/>
              <a:buChar char="•"/>
            </a:pPr>
            <a:r>
              <a:rPr lang="en-US" dirty="0" smtClean="0"/>
              <a:t>A fatigued pig is defined as having temporarily lost the ability to walk but has a reasonable expectation to recover full locomotion with rest.</a:t>
            </a:r>
          </a:p>
          <a:p>
            <a:pPr marL="628650" lvl="1" indent="-171450">
              <a:buFont typeface="Arial" panose="020B0604020202020204" pitchFamily="34" charset="0"/>
              <a:buChar char="•"/>
            </a:pPr>
            <a:r>
              <a:rPr lang="en-US" dirty="0" smtClean="0"/>
              <a:t>A resting area helps enable recovery by minimizing competition for feed and water and provides the opportunity for monitoring.</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4A9691-2594-4EC7-8FA8-EC26C8970CA6}" type="slidenum">
              <a:rPr lang="en-US"/>
              <a:pPr eaLnBrk="1" hangingPunct="1"/>
              <a:t>45</a:t>
            </a:fld>
            <a:endParaRPr lang="en-US" dirty="0"/>
          </a:p>
        </p:txBody>
      </p:sp>
    </p:spTree>
    <p:extLst>
      <p:ext uri="{BB962C8B-B14F-4D97-AF65-F5344CB8AC3E}">
        <p14:creationId xmlns:p14="http://schemas.microsoft.com/office/powerpoint/2010/main" val="3102275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pigs </a:t>
            </a:r>
            <a:r>
              <a:rPr lang="en-US" dirty="0" smtClean="0"/>
              <a:t>scheduled </a:t>
            </a:r>
            <a:r>
              <a:rPr lang="en-US" dirty="0"/>
              <a:t>for transport should be evaluated by a handler for fitness to travel. If a pig is found to be unfit, it should not be loaded. Instead it should be segregated for treatment or humane euthanasia.</a:t>
            </a:r>
          </a:p>
          <a:p>
            <a:r>
              <a:rPr lang="en-US" dirty="0"/>
              <a:t> </a:t>
            </a:r>
          </a:p>
          <a:p>
            <a:r>
              <a:rPr lang="en-US" dirty="0"/>
              <a:t>The following list provides some examples of animals that are unfit to be transported, including, but not limited to:</a:t>
            </a:r>
          </a:p>
          <a:p>
            <a:pPr marL="171553" indent="-171553">
              <a:buFont typeface="Arial" panose="020B0604020202020204" pitchFamily="34" charset="0"/>
              <a:buChar char="•"/>
            </a:pPr>
            <a:r>
              <a:rPr lang="en-US" dirty="0"/>
              <a:t>Those that are sick, injured, weak, disabled or fatigued</a:t>
            </a:r>
          </a:p>
          <a:p>
            <a:pPr marL="171553" indent="-171553">
              <a:buFont typeface="Arial" panose="020B0604020202020204" pitchFamily="34" charset="0"/>
              <a:buChar char="•"/>
            </a:pPr>
            <a:r>
              <a:rPr lang="en-US" dirty="0"/>
              <a:t>Those that are unable to stand unaided and bear weight on each leg</a:t>
            </a:r>
          </a:p>
          <a:p>
            <a:pPr marL="171553" indent="-171553">
              <a:buFont typeface="Arial" panose="020B0604020202020204" pitchFamily="34" charset="0"/>
              <a:buChar char="•"/>
            </a:pPr>
            <a:r>
              <a:rPr lang="en-US" dirty="0"/>
              <a:t>Those that are blind in both eyes</a:t>
            </a:r>
          </a:p>
          <a:p>
            <a:pPr marL="171553" indent="-171553">
              <a:buFont typeface="Arial" panose="020B0604020202020204" pitchFamily="34" charset="0"/>
              <a:buChar char="•"/>
            </a:pPr>
            <a:r>
              <a:rPr lang="en-US" dirty="0"/>
              <a:t>Those that cannot be moved without causing them additional suffering</a:t>
            </a:r>
          </a:p>
          <a:p>
            <a:pPr marL="171553" indent="-171553" defTabSz="914949">
              <a:buFont typeface="Arial" panose="020B0604020202020204" pitchFamily="34" charset="0"/>
              <a:buChar char="•"/>
              <a:defRPr/>
            </a:pPr>
            <a:r>
              <a:rPr lang="en-US" dirty="0"/>
              <a:t>Those whose body condition would result in poor welfare because of the expected climatic conditions</a:t>
            </a:r>
          </a:p>
          <a:p>
            <a:pPr marL="171553" indent="-171553">
              <a:buFont typeface="Arial" panose="020B0604020202020204" pitchFamily="34" charset="0"/>
              <a:buChar char="•"/>
            </a:pPr>
            <a:r>
              <a:rPr lang="en-US" dirty="0"/>
              <a:t>Newborns with an unhealed navel</a:t>
            </a:r>
          </a:p>
          <a:p>
            <a:pPr marL="171553" indent="-171553">
              <a:buFont typeface="Arial" panose="020B0604020202020204" pitchFamily="34" charset="0"/>
              <a:buChar char="•"/>
            </a:pPr>
            <a:r>
              <a:rPr lang="en-US" dirty="0"/>
              <a:t>Pregnant animals which would be in the final 10 percent of the gestational period at the planned time of unloading (They may be transported if special conditions are provided and additional attention is given during transport)</a:t>
            </a:r>
          </a:p>
          <a:p>
            <a:pPr marL="171553" indent="-171553">
              <a:buFont typeface="Arial" panose="020B0604020202020204" pitchFamily="34" charset="0"/>
              <a:buChar char="•"/>
            </a:pPr>
            <a:r>
              <a:rPr lang="en-US" dirty="0"/>
              <a:t>Females traveling without young who have given birth within the past 48 hours</a:t>
            </a:r>
          </a:p>
          <a:p>
            <a:r>
              <a:rPr lang="en-US" dirty="0"/>
              <a:t> </a:t>
            </a:r>
          </a:p>
          <a:p>
            <a:pPr eaLnBrk="1" hangingPunct="1">
              <a:spcBef>
                <a:spcPct val="0"/>
              </a:spcBef>
            </a:pPr>
            <a:endParaRPr lang="en-US" sz="1000"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62596-EC02-4D0A-ACC2-353C6785BFB3}" type="slidenum">
              <a:rPr lang="en-US"/>
              <a:pPr eaLnBrk="1" hangingPunct="1"/>
              <a:t>46</a:t>
            </a:fld>
            <a:endParaRPr lang="en-US" dirty="0"/>
          </a:p>
        </p:txBody>
      </p:sp>
    </p:spTree>
    <p:extLst>
      <p:ext uri="{BB962C8B-B14F-4D97-AF65-F5344CB8AC3E}">
        <p14:creationId xmlns:p14="http://schemas.microsoft.com/office/powerpoint/2010/main" val="629541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Loading and unloading processes can be stressful events in the life of a pig. As described in Chapter 2, inappropriate handling techniques (aggressive handling), causing excessive stress and muscle exertion during loading and/or unloading, can exacerbate the stressfulness of this situation and potentially cause serious health problems and even death.  Several of the more common causes of transport losses are heat stress, increased heart rate and heart failure, porcine stress syndrome (PSS) and fatigued pigs.</a:t>
            </a:r>
          </a:p>
          <a:p>
            <a:r>
              <a:rPr lang="en-US" dirty="0"/>
              <a:t> </a:t>
            </a:r>
          </a:p>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D53847-CECB-43F7-92B5-EB6FDAC34EA8}" type="slidenum">
              <a:rPr lang="en-US"/>
              <a:pPr eaLnBrk="1" hangingPunct="1"/>
              <a:t>47</a:t>
            </a:fld>
            <a:endParaRPr lang="en-US" dirty="0"/>
          </a:p>
        </p:txBody>
      </p:sp>
    </p:spTree>
    <p:extLst>
      <p:ext uri="{BB962C8B-B14F-4D97-AF65-F5344CB8AC3E}">
        <p14:creationId xmlns:p14="http://schemas.microsoft.com/office/powerpoint/2010/main" val="947484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smtClean="0">
                <a:solidFill>
                  <a:schemeClr val="tx1"/>
                </a:solidFill>
                <a:effectLst/>
                <a:latin typeface="+mn-lt"/>
                <a:ea typeface="+mn-ea"/>
                <a:cs typeface="+mn-cs"/>
              </a:rPr>
              <a:t>Fatigued pigs are defined as pigs that have temporarily lost the ability or desire to walk, but have a reasonable expectation to recover full locomotion with rest. Fatigued pigs typically have an acid-base imbalance due to excessive muscle exertion, which makes the blood more acidic in nature. This condition is commonly referred to as metabolic acidosis, which can cause pork quality defects and results in low-quality meat that is of significantly less value to the industry.</a:t>
            </a:r>
          </a:p>
          <a:p>
            <a:endParaRPr lang="en-US" dirty="0"/>
          </a:p>
          <a:p>
            <a:r>
              <a:rPr lang="en-US" dirty="0"/>
              <a:t>(Animate)</a:t>
            </a:r>
          </a:p>
          <a:p>
            <a:pPr defTabSz="914949">
              <a:defRPr/>
            </a:pPr>
            <a:r>
              <a:rPr lang="en-US" dirty="0"/>
              <a:t>This diagram illustrates many of the contributing factors that can lead to injured, stressed or fatigued pigs. </a:t>
            </a:r>
            <a:r>
              <a:rPr lang="en-US" sz="900" kern="1200" dirty="0" smtClean="0">
                <a:solidFill>
                  <a:schemeClr val="tx1"/>
                </a:solidFill>
                <a:effectLst/>
                <a:latin typeface="+mn-lt"/>
                <a:ea typeface="+mn-ea"/>
                <a:cs typeface="+mn-cs"/>
              </a:rPr>
              <a:t>Take note of the factors that can be controlled by the producer, handler, or transporter.</a:t>
            </a:r>
            <a:endParaRPr 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87872E-2147-4563-8317-F9FCF73E0FCA}" type="slidenum">
              <a:rPr lang="en-US"/>
              <a:pPr eaLnBrk="1" hangingPunct="1"/>
              <a:t>48</a:t>
            </a:fld>
            <a:endParaRPr lang="en-US" dirty="0"/>
          </a:p>
        </p:txBody>
      </p:sp>
    </p:spTree>
    <p:extLst>
      <p:ext uri="{BB962C8B-B14F-4D97-AF65-F5344CB8AC3E}">
        <p14:creationId xmlns:p14="http://schemas.microsoft.com/office/powerpoint/2010/main" val="3490406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When a pig experiences stress during handling or transport, it will display symptoms, such as open-mouth breathing, skin discoloration, or both. If the stress is not removed or if additional stressors are introduced, the pig will become reluctant to move, make abnormal vocalizations, develop muscle tremors, or some combination of these signs. At this stage, the pig may become overwhelmed by the accumulation of stress, in which case the pig will collapse and become non-ambulatory. In extreme cases, death may ensue.</a:t>
            </a:r>
          </a:p>
          <a:p>
            <a:endParaRPr lang="en-US" dirty="0"/>
          </a:p>
          <a:p>
            <a:r>
              <a:rPr lang="en-US" dirty="0"/>
              <a:t>Therefore, transporters and handlers must be able to identify the following signs of stress and take the appropriate action(s) when needed.</a:t>
            </a:r>
          </a:p>
          <a:p>
            <a:pPr marL="171553" indent="-171553">
              <a:buFont typeface="Arial" panose="020B0604020202020204" pitchFamily="34" charset="0"/>
              <a:buChar char="•"/>
            </a:pPr>
            <a:r>
              <a:rPr lang="en-US" dirty="0"/>
              <a:t>Open-mouth breathing (panting)</a:t>
            </a:r>
          </a:p>
          <a:p>
            <a:pPr marL="171553" indent="-171553">
              <a:buFont typeface="Arial" panose="020B0604020202020204" pitchFamily="34" charset="0"/>
              <a:buChar char="•"/>
            </a:pPr>
            <a:r>
              <a:rPr lang="en-US" dirty="0"/>
              <a:t>Vocalization (squealing)</a:t>
            </a:r>
          </a:p>
          <a:p>
            <a:pPr marL="171553" indent="-171553">
              <a:buFont typeface="Arial" panose="020B0604020202020204" pitchFamily="34" charset="0"/>
              <a:buChar char="•"/>
            </a:pPr>
            <a:r>
              <a:rPr lang="en-US" dirty="0"/>
              <a:t>Blotchy skin</a:t>
            </a:r>
          </a:p>
          <a:p>
            <a:pPr marL="171553" indent="-171553">
              <a:buFont typeface="Arial" panose="020B0604020202020204" pitchFamily="34" charset="0"/>
              <a:buChar char="•"/>
            </a:pPr>
            <a:r>
              <a:rPr lang="en-US" dirty="0"/>
              <a:t>Stiffness</a:t>
            </a:r>
          </a:p>
          <a:p>
            <a:pPr marL="171553" indent="-171553">
              <a:buFont typeface="Arial" panose="020B0604020202020204" pitchFamily="34" charset="0"/>
              <a:buChar char="•"/>
            </a:pPr>
            <a:r>
              <a:rPr lang="en-US" dirty="0"/>
              <a:t>Muscle tremors</a:t>
            </a:r>
          </a:p>
          <a:p>
            <a:pPr marL="171553" indent="-171553">
              <a:buFont typeface="Arial" panose="020B0604020202020204" pitchFamily="34" charset="0"/>
              <a:buChar char="•"/>
            </a:pPr>
            <a:r>
              <a:rPr lang="en-US" dirty="0"/>
              <a:t>Reluctance to move</a:t>
            </a:r>
          </a:p>
          <a:p>
            <a:pPr marL="171553" indent="-171553">
              <a:buFont typeface="Arial" panose="020B0604020202020204" pitchFamily="34" charset="0"/>
              <a:buChar char="•"/>
            </a:pPr>
            <a:r>
              <a:rPr lang="en-US" dirty="0" smtClean="0"/>
              <a:t>Additionally, a pig’s heart </a:t>
            </a:r>
            <a:r>
              <a:rPr lang="en-US" dirty="0"/>
              <a:t>rate and rectal temperature increase when excessively stressed or muscles are overexerted.</a:t>
            </a:r>
          </a:p>
          <a:p>
            <a:r>
              <a:rPr lang="en-US" dirty="0"/>
              <a:t> </a:t>
            </a:r>
          </a:p>
          <a:p>
            <a:r>
              <a:rPr lang="en-US" dirty="0"/>
              <a:t>(Animate)</a:t>
            </a:r>
          </a:p>
          <a:p>
            <a:r>
              <a:rPr lang="en-US" dirty="0"/>
              <a:t>The graphs depict </a:t>
            </a:r>
            <a:r>
              <a:rPr lang="en-US" sz="900" kern="1200" dirty="0" smtClean="0">
                <a:solidFill>
                  <a:schemeClr val="tx1"/>
                </a:solidFill>
                <a:effectLst/>
                <a:latin typeface="+mn-lt"/>
                <a:ea typeface="+mn-ea"/>
                <a:cs typeface="+mn-cs"/>
              </a:rPr>
              <a:t>physiological differences between pigs handled gently (at a slow, calm pace with a plastic cane) and aggressively (at a rapid pace with an electric prod). The differences are quite clear.</a:t>
            </a:r>
            <a:endParaRPr 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44BB17-4DF3-44C5-9564-40942499AC74}" type="slidenum">
              <a:rPr lang="en-US"/>
              <a:pPr eaLnBrk="1" hangingPunct="1"/>
              <a:t>49</a:t>
            </a:fld>
            <a:endParaRPr lang="en-US" dirty="0"/>
          </a:p>
        </p:txBody>
      </p:sp>
    </p:spTree>
    <p:extLst>
      <p:ext uri="{BB962C8B-B14F-4D97-AF65-F5344CB8AC3E}">
        <p14:creationId xmlns:p14="http://schemas.microsoft.com/office/powerpoint/2010/main" val="73209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9">
              <a:defRPr/>
            </a:pPr>
            <a:r>
              <a:rPr lang="en-US" dirty="0"/>
              <a:t>Understanding basic pig behavior and body language will help contribute to a safe and positive experience for the pigs and the handler.</a:t>
            </a:r>
          </a:p>
          <a:p>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5</a:t>
            </a:fld>
            <a:endParaRPr lang="en-US" dirty="0"/>
          </a:p>
        </p:txBody>
      </p:sp>
    </p:spTree>
    <p:extLst>
      <p:ext uri="{BB962C8B-B14F-4D97-AF65-F5344CB8AC3E}">
        <p14:creationId xmlns:p14="http://schemas.microsoft.com/office/powerpoint/2010/main" val="3540564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Prevention, preparation and prompt action are keys to the proper handling of pigs. What causes a pig to become a fatigued pig is not well understood although it is known that good production practices, along with proper handling, reduce the incidence of fatigued pigs.</a:t>
            </a:r>
          </a:p>
          <a:p>
            <a:r>
              <a:rPr lang="en-US" dirty="0"/>
              <a:t> </a:t>
            </a:r>
          </a:p>
          <a:p>
            <a:r>
              <a:rPr lang="en-US" sz="900" kern="1200" dirty="0" smtClean="0">
                <a:solidFill>
                  <a:schemeClr val="tx1"/>
                </a:solidFill>
                <a:effectLst/>
                <a:latin typeface="+mn-lt"/>
                <a:ea typeface="+mn-ea"/>
                <a:cs typeface="+mn-cs"/>
              </a:rPr>
              <a:t>There are several ways to implement good production practices, including:</a:t>
            </a:r>
          </a:p>
          <a:p>
            <a:pPr marL="171450" lvl="0" indent="-171450">
              <a:buFont typeface="Arial" panose="020B0604020202020204" pitchFamily="34" charset="0"/>
              <a:buChar char="•"/>
            </a:pPr>
            <a:r>
              <a:rPr lang="en-US" sz="900" kern="1200" dirty="0" smtClean="0">
                <a:solidFill>
                  <a:schemeClr val="tx1"/>
                </a:solidFill>
                <a:effectLst/>
                <a:latin typeface="+mn-lt"/>
                <a:ea typeface="+mn-ea"/>
                <a:cs typeface="+mn-cs"/>
              </a:rPr>
              <a:t>Handling pigs that are ill, injured, or fatigued in a humane manner</a:t>
            </a:r>
          </a:p>
          <a:p>
            <a:pPr marL="171450" lvl="0" indent="-171450">
              <a:buFont typeface="Arial" panose="020B0604020202020204" pitchFamily="34" charset="0"/>
              <a:buChar char="•"/>
            </a:pPr>
            <a:r>
              <a:rPr lang="en-US" sz="900" kern="1200" dirty="0" smtClean="0">
                <a:solidFill>
                  <a:schemeClr val="tx1"/>
                </a:solidFill>
                <a:effectLst/>
                <a:latin typeface="+mn-lt"/>
                <a:ea typeface="+mn-ea"/>
                <a:cs typeface="+mn-cs"/>
              </a:rPr>
              <a:t>Including proper handling and movement of ill, injured, or fatigued animals in the general handling and movement policy of production, transportation, and harvest operations</a:t>
            </a:r>
          </a:p>
          <a:p>
            <a:pPr marL="171450" lvl="0" indent="-171450">
              <a:buFont typeface="Arial" panose="020B0604020202020204" pitchFamily="34" charset="0"/>
              <a:buChar char="•"/>
            </a:pPr>
            <a:r>
              <a:rPr lang="en-US" sz="900" kern="1200" dirty="0" smtClean="0">
                <a:solidFill>
                  <a:schemeClr val="tx1"/>
                </a:solidFill>
                <a:effectLst/>
                <a:latin typeface="+mn-lt"/>
                <a:ea typeface="+mn-ea"/>
                <a:cs typeface="+mn-cs"/>
              </a:rPr>
              <a:t>Seeking to prevent illness and injuries on the producer end by feeding nutritionally sound diets, maintaining effective health programs, providing good facilities, handling pigs properly, and selecting genetically and structurally sound breeding stock</a:t>
            </a:r>
          </a:p>
          <a:p>
            <a:pPr marL="171450" lvl="0" indent="-171450">
              <a:buFont typeface="Arial" panose="020B0604020202020204" pitchFamily="34" charset="0"/>
              <a:buChar char="•"/>
            </a:pPr>
            <a:r>
              <a:rPr lang="en-US" sz="900" kern="1200" dirty="0" smtClean="0">
                <a:solidFill>
                  <a:schemeClr val="tx1"/>
                </a:solidFill>
                <a:effectLst/>
                <a:latin typeface="+mn-lt"/>
                <a:ea typeface="+mn-ea"/>
                <a:cs typeface="+mn-cs"/>
              </a:rPr>
              <a:t>Providing a resting area to help ill, injured, or fatigued pigs recover by minimizing competition for feed and water</a:t>
            </a:r>
          </a:p>
          <a:p>
            <a:pPr marL="171450" lvl="0" indent="-171450">
              <a:buFont typeface="Arial" panose="020B0604020202020204" pitchFamily="34" charset="0"/>
              <a:buChar char="•"/>
            </a:pPr>
            <a:r>
              <a:rPr lang="en-US" sz="900" kern="1200" dirty="0" smtClean="0">
                <a:solidFill>
                  <a:schemeClr val="tx1"/>
                </a:solidFill>
                <a:effectLst/>
                <a:latin typeface="+mn-lt"/>
                <a:ea typeface="+mn-ea"/>
                <a:cs typeface="+mn-cs"/>
              </a:rPr>
              <a:t>Handling with extra care the pigs that appear healthy but have a history of health or respiratory problems, which may make them more susceptible to handling and transport stress</a:t>
            </a:r>
            <a:endParaRPr lang="en-US" sz="900" kern="1200" dirty="0">
              <a:solidFill>
                <a:schemeClr val="tx1"/>
              </a:solidFill>
              <a:effectLst/>
              <a:latin typeface="+mn-lt"/>
              <a:ea typeface="+mn-ea"/>
              <a:cs typeface="+mn-cs"/>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18C67B-F812-45F3-AE51-E49EB438CFAE}" type="slidenum">
              <a:rPr lang="en-US"/>
              <a:pPr eaLnBrk="1" hangingPunct="1"/>
              <a:t>50</a:t>
            </a:fld>
            <a:endParaRPr lang="en-US" dirty="0"/>
          </a:p>
        </p:txBody>
      </p:sp>
    </p:spTree>
    <p:extLst>
      <p:ext uri="{BB962C8B-B14F-4D97-AF65-F5344CB8AC3E}">
        <p14:creationId xmlns:p14="http://schemas.microsoft.com/office/powerpoint/2010/main" val="2190683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949">
              <a:defRPr/>
            </a:pPr>
            <a:r>
              <a:rPr lang="en-US" dirty="0"/>
              <a:t>Based on federal regulation, it is strictly prohibited to move pigs overtop of non-ambulatory pigs. Non-ambulatory or dead pigs must be protected or moved out of the way first.  It is also strictly prohibited for handlers to drag live animals or force them to move.  </a:t>
            </a:r>
          </a:p>
          <a:p>
            <a:endParaRPr lang="en-US" dirty="0"/>
          </a:p>
          <a:p>
            <a:r>
              <a:rPr lang="en-US" dirty="0"/>
              <a:t>(Animate)</a:t>
            </a:r>
          </a:p>
          <a:p>
            <a:r>
              <a:rPr lang="en-US" dirty="0"/>
              <a:t>Handling methods for moving ill, injured or fatigued pigs should include equipment appropriate for the size, age and condition of the animal. When pigs become too large to be carried in a safe manner, proper tools for moving these animals should be used</a:t>
            </a:r>
          </a:p>
          <a:p>
            <a:endParaRPr lang="en-US" dirty="0"/>
          </a:p>
          <a:p>
            <a:r>
              <a:rPr lang="en-US" dirty="0"/>
              <a:t>Efforts should be taken to not exacerbate and/or cause an injury to the animal. From worker safety and animal handling perspectives it is recommended that a minimum of two individuals handle ill, injured or fatigued pigs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D07E43-E5B3-4B1D-AEBF-24E1A57C266F}" type="slidenum">
              <a:rPr lang="en-US"/>
              <a:pPr eaLnBrk="1" hangingPunct="1"/>
              <a:t>51</a:t>
            </a:fld>
            <a:endParaRPr lang="en-US" dirty="0"/>
          </a:p>
        </p:txBody>
      </p:sp>
    </p:spTree>
    <p:extLst>
      <p:ext uri="{BB962C8B-B14F-4D97-AF65-F5344CB8AC3E}">
        <p14:creationId xmlns:p14="http://schemas.microsoft.com/office/powerpoint/2010/main" val="2876734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900" kern="1200" dirty="0" smtClean="0">
                <a:solidFill>
                  <a:schemeClr val="tx1"/>
                </a:solidFill>
                <a:effectLst/>
                <a:latin typeface="+mn-lt"/>
                <a:ea typeface="+mn-ea"/>
                <a:cs typeface="+mn-cs"/>
              </a:rPr>
              <a:t>There are a few tools at your disposal for moving ill, injured, or fatigued pigs. And remember, a</a:t>
            </a:r>
            <a:r>
              <a:rPr lang="en-US" dirty="0" smtClean="0"/>
              <a:t>t </a:t>
            </a:r>
            <a:r>
              <a:rPr lang="en-US" dirty="0"/>
              <a:t>the plant, it is appropriate to ask for help if you are using one of the below tools and safe use requires a second </a:t>
            </a:r>
            <a:r>
              <a:rPr lang="en-US" dirty="0" smtClean="0"/>
              <a:t>handler.</a:t>
            </a:r>
            <a:endParaRPr lang="en-US" dirty="0"/>
          </a:p>
          <a:p>
            <a:endParaRPr lang="en-US" dirty="0"/>
          </a:p>
          <a:p>
            <a:r>
              <a:rPr lang="en-US" b="1" dirty="0"/>
              <a:t>Stretchers</a:t>
            </a:r>
            <a:r>
              <a:rPr lang="en-US" dirty="0"/>
              <a:t> – A stretcher requires two people to gently roll the animal onto it. Handlers should hold/push at the flank and under the forelegs. To prevent dislocation and bruising the animal’s legs should not be </a:t>
            </a:r>
            <a:r>
              <a:rPr lang="en-US" dirty="0" smtClean="0"/>
              <a:t>held.</a:t>
            </a:r>
            <a:endParaRPr lang="en-US" dirty="0"/>
          </a:p>
          <a:p>
            <a:endParaRPr lang="en-US" dirty="0"/>
          </a:p>
          <a:p>
            <a:r>
              <a:rPr lang="en-US" b="1" dirty="0"/>
              <a:t>Sleds</a:t>
            </a:r>
            <a:r>
              <a:rPr lang="en-US" dirty="0"/>
              <a:t> – Tip the sled onto its side and roll the pig into the sled. A second handler may need to help hold the sled while the pig is rolled into it. The animal is more likely to allow itself to be pulled in the sled if it is laying on its side rather than its stomach. If a pig is rolled onto its stomach it may stand up and jump out of the </a:t>
            </a:r>
            <a:r>
              <a:rPr lang="en-US" dirty="0" smtClean="0"/>
              <a:t>sled.</a:t>
            </a:r>
            <a:endParaRPr lang="en-US" dirty="0"/>
          </a:p>
          <a:p>
            <a:endParaRPr lang="en-US" dirty="0"/>
          </a:p>
          <a:p>
            <a:r>
              <a:rPr lang="en-US" b="1" dirty="0"/>
              <a:t>Hand Carts </a:t>
            </a:r>
            <a:r>
              <a:rPr lang="en-US" dirty="0"/>
              <a:t>– A cart can be modified with an enlarged platform and back board. The platform is slid under the pig or the pig is rolled onto the platform. The cart can then be tilted back to move the pig. A second handler should be present to assist in loading and steadying the pig on the </a:t>
            </a:r>
            <a:r>
              <a:rPr lang="en-US" dirty="0" smtClean="0"/>
              <a:t>platform.</a:t>
            </a:r>
            <a:endParaRPr lang="en-US" dirty="0"/>
          </a:p>
          <a:p>
            <a:endParaRPr lang="en-US" dirty="0"/>
          </a:p>
          <a:p>
            <a:r>
              <a:rPr lang="en-US" b="1" dirty="0"/>
              <a:t>Mechanized Equipment </a:t>
            </a:r>
            <a:r>
              <a:rPr lang="en-US" dirty="0"/>
              <a:t>– If a skid-steer loader is used, the pig should be rolled into the bucket using the same techniques previously </a:t>
            </a:r>
            <a:r>
              <a:rPr lang="en-US" dirty="0" smtClean="0"/>
              <a:t>described.</a:t>
            </a:r>
            <a:r>
              <a:rPr lang="en-US" baseline="0" dirty="0" smtClean="0"/>
              <a:t> </a:t>
            </a:r>
            <a:r>
              <a:rPr lang="en-US" dirty="0" smtClean="0"/>
              <a:t>It </a:t>
            </a:r>
            <a:r>
              <a:rPr lang="en-US" dirty="0"/>
              <a:t>is recommended that two handlers be used, one to operate the machine and one to roll the pig into the bucket. Loaders should be equipped with a special lid attachment on the bucket to prevent the pig from jumping or falling out. As in all other methods, the pigs must be off-loaded by gently rolling or lifting them out of the bucket. Loading pigs into the bucket using a wall, partition or fence is not </a:t>
            </a:r>
            <a:r>
              <a:rPr lang="en-US" dirty="0" smtClean="0"/>
              <a:t>acceptable.</a:t>
            </a:r>
            <a:endParaRPr 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5E1320-4A2D-419C-A46F-16B6D8B2CE29}" type="slidenum">
              <a:rPr lang="en-US"/>
              <a:pPr eaLnBrk="1" hangingPunct="1"/>
              <a:t>52</a:t>
            </a:fld>
            <a:endParaRPr lang="en-US" dirty="0"/>
          </a:p>
        </p:txBody>
      </p:sp>
    </p:spTree>
    <p:extLst>
      <p:ext uri="{BB962C8B-B14F-4D97-AF65-F5344CB8AC3E}">
        <p14:creationId xmlns:p14="http://schemas.microsoft.com/office/powerpoint/2010/main" val="3623712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1499DA-35EC-4360-8455-D446373BB04D}" type="slidenum">
              <a:rPr lang="en-IN"/>
              <a:pPr eaLnBrk="1" hangingPunct="1"/>
              <a:t>53</a:t>
            </a:fld>
            <a:endParaRPr lang="en-IN" dirty="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900" kern="1200" dirty="0" smtClean="0">
                <a:solidFill>
                  <a:schemeClr val="tx1"/>
                </a:solidFill>
                <a:effectLst/>
                <a:latin typeface="+mn-lt"/>
                <a:ea typeface="+mn-ea"/>
                <a:cs typeface="+mn-cs"/>
              </a:rPr>
              <a:t>To summarize, all pigs should be evaluated by a handler for fitness to travel, and efforts should be made to prevent illness and injuries.</a:t>
            </a:r>
          </a:p>
          <a:p>
            <a:endParaRPr lang="en-US" dirty="0"/>
          </a:p>
          <a:p>
            <a:r>
              <a:rPr lang="en-US" dirty="0"/>
              <a:t>There are three primary issues that can lead to increased transport losses:</a:t>
            </a:r>
          </a:p>
          <a:p>
            <a:pPr marL="171553" indent="-171553">
              <a:buFont typeface="Arial" panose="020B0604020202020204" pitchFamily="34" charset="0"/>
              <a:buChar char="•"/>
            </a:pPr>
            <a:r>
              <a:rPr lang="en-US" dirty="0"/>
              <a:t>Fatigue</a:t>
            </a:r>
          </a:p>
          <a:p>
            <a:pPr marL="171553" indent="-171553">
              <a:buFont typeface="Arial" panose="020B0604020202020204" pitchFamily="34" charset="0"/>
              <a:buChar char="•"/>
            </a:pPr>
            <a:r>
              <a:rPr lang="en-US" dirty="0"/>
              <a:t>Heat Stress</a:t>
            </a:r>
          </a:p>
          <a:p>
            <a:pPr marL="171553" indent="-171553">
              <a:buFont typeface="Arial" panose="020B0604020202020204" pitchFamily="34" charset="0"/>
              <a:buChar char="•"/>
            </a:pPr>
            <a:r>
              <a:rPr lang="en-US" dirty="0"/>
              <a:t>Porcine Stress Syndrome (PSS)</a:t>
            </a:r>
          </a:p>
          <a:p>
            <a:endParaRPr lang="en-US" dirty="0"/>
          </a:p>
          <a:p>
            <a:r>
              <a:rPr lang="en-US" sz="900" kern="1200" dirty="0" smtClean="0">
                <a:solidFill>
                  <a:schemeClr val="tx1"/>
                </a:solidFill>
                <a:effectLst/>
                <a:latin typeface="+mn-lt"/>
                <a:ea typeface="+mn-ea"/>
                <a:cs typeface="+mn-cs"/>
              </a:rPr>
              <a:t>If pigs are ill, injured, or fatigued, it is important to handle them humanely. For instance, animals that are unable to walk should not be transported to market channels, should never be forced to move, and should never be dragged by their ears, legs, or tails. Furthermore, some animals need to be segregated based on their special needs, resting areas should be provided, and before unloading, you need to notify the receiver of any such animals on the transport vehicle.</a:t>
            </a:r>
            <a:endParaRPr lang="en-US"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992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review the objectives for this section.)</a:t>
            </a:r>
            <a:endParaRPr lang="en-US" dirty="0"/>
          </a:p>
        </p:txBody>
      </p:sp>
      <p:sp>
        <p:nvSpPr>
          <p:cNvPr id="4" name="Slide Number Placeholder 3"/>
          <p:cNvSpPr>
            <a:spLocks noGrp="1"/>
          </p:cNvSpPr>
          <p:nvPr>
            <p:ph type="sldNum" sz="quarter" idx="10"/>
          </p:nvPr>
        </p:nvSpPr>
        <p:spPr/>
        <p:txBody>
          <a:bodyPr/>
          <a:lstStyle/>
          <a:p>
            <a:fld id="{19312C91-5977-4EED-A3DC-558CFB683A7A}" type="slidenum">
              <a:rPr lang="en-US" smtClean="0"/>
              <a:pPr/>
              <a:t>6</a:t>
            </a:fld>
            <a:endParaRPr lang="en-US" dirty="0"/>
          </a:p>
        </p:txBody>
      </p:sp>
    </p:spTree>
    <p:extLst>
      <p:ext uri="{BB962C8B-B14F-4D97-AF65-F5344CB8AC3E}">
        <p14:creationId xmlns:p14="http://schemas.microsoft.com/office/powerpoint/2010/main" val="76779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Good animal handling practices start with the handler having a good understanding of pig behavior. </a:t>
            </a:r>
          </a:p>
          <a:p>
            <a:endParaRPr lang="en-US" dirty="0"/>
          </a:p>
          <a:p>
            <a:r>
              <a:rPr lang="en-US" dirty="0"/>
              <a:t>A significant portion of a pig’s behavior can be attributed to natural instinct and is further impacted by the age, gender, health status, environment and previous experiences of the pig. </a:t>
            </a:r>
          </a:p>
          <a:p>
            <a:endParaRPr lang="en-US" dirty="0"/>
          </a:p>
          <a:p>
            <a:r>
              <a:rPr lang="en-US" dirty="0"/>
              <a:t>(Animate)</a:t>
            </a:r>
          </a:p>
          <a:p>
            <a:r>
              <a:rPr lang="en-US" dirty="0"/>
              <a:t>Understanding a pig’s basic behavior can help:</a:t>
            </a:r>
          </a:p>
          <a:p>
            <a:pPr marL="171553" indent="-171553">
              <a:buFont typeface="Arial" panose="020B0604020202020204" pitchFamily="34" charset="0"/>
              <a:buChar char="•"/>
            </a:pPr>
            <a:r>
              <a:rPr lang="en-US" dirty="0"/>
              <a:t>Facilitate animal handling</a:t>
            </a:r>
          </a:p>
          <a:p>
            <a:pPr marL="171553" indent="-171553">
              <a:buFont typeface="Arial" panose="020B0604020202020204" pitchFamily="34" charset="0"/>
              <a:buChar char="•"/>
            </a:pPr>
            <a:r>
              <a:rPr lang="en-US" dirty="0"/>
              <a:t>Reduce stress</a:t>
            </a:r>
          </a:p>
          <a:p>
            <a:pPr marL="171553" indent="-171553">
              <a:buFont typeface="Arial" panose="020B0604020202020204" pitchFamily="34" charset="0"/>
              <a:buChar char="•"/>
            </a:pPr>
            <a:r>
              <a:rPr lang="en-US" dirty="0"/>
              <a:t>Reduce risks to a handler’s personal safety</a:t>
            </a:r>
          </a:p>
          <a:p>
            <a:pPr marL="171553" indent="-171553">
              <a:buFont typeface="Arial" panose="020B0604020202020204" pitchFamily="34" charset="0"/>
              <a:buChar char="•"/>
            </a:pPr>
            <a:r>
              <a:rPr lang="en-US" dirty="0"/>
              <a:t>Reduce losses due to skin injuries, bruises, </a:t>
            </a:r>
            <a:r>
              <a:rPr lang="en-US" dirty="0" smtClean="0"/>
              <a:t>fatigue, </a:t>
            </a:r>
            <a:r>
              <a:rPr lang="en-US" dirty="0"/>
              <a:t>and even death</a:t>
            </a:r>
          </a:p>
          <a:p>
            <a:pPr lvl="0"/>
            <a:endParaRPr lang="en-US" dirty="0"/>
          </a:p>
          <a:p>
            <a:pPr lvl="0"/>
            <a:r>
              <a:rPr lang="en-US" dirty="0"/>
              <a:t>Calm pigs are easier to handle than excited, agitated pigs. Handling will be easier and pigs will be less likely to become agitated and bunch together if handlers use basic behavioral </a:t>
            </a:r>
            <a:r>
              <a:rPr lang="en-US" dirty="0" smtClean="0"/>
              <a:t>principles.</a:t>
            </a:r>
          </a:p>
          <a:p>
            <a:pPr lvl="0"/>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287FBB-0DEF-46A4-BFD3-80871F5FDA55}" type="slidenum">
              <a:rPr lang="en-US"/>
              <a:pPr eaLnBrk="1" hangingPunct="1"/>
              <a:t>7</a:t>
            </a:fld>
            <a:endParaRPr lang="en-US" dirty="0"/>
          </a:p>
        </p:txBody>
      </p:sp>
    </p:spTree>
    <p:extLst>
      <p:ext uri="{BB962C8B-B14F-4D97-AF65-F5344CB8AC3E}">
        <p14:creationId xmlns:p14="http://schemas.microsoft.com/office/powerpoint/2010/main" val="260670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 important part of effectively using pig behavior during handling procedures is learning how the pig perceives and responds to the handler in different situations and environments.  There are three basic characteristics of the individual pig to consider:</a:t>
            </a:r>
          </a:p>
          <a:p>
            <a:pPr marL="171553" indent="-171553">
              <a:buFont typeface="Arial" panose="020B0604020202020204" pitchFamily="34" charset="0"/>
              <a:buChar char="•"/>
            </a:pPr>
            <a:r>
              <a:rPr lang="en-US" dirty="0"/>
              <a:t>Flight Zone</a:t>
            </a:r>
          </a:p>
          <a:p>
            <a:pPr marL="171553" indent="-171553">
              <a:buFont typeface="Arial" panose="020B0604020202020204" pitchFamily="34" charset="0"/>
              <a:buChar char="•"/>
            </a:pPr>
            <a:r>
              <a:rPr lang="en-US" dirty="0"/>
              <a:t>Point of Balance</a:t>
            </a:r>
          </a:p>
          <a:p>
            <a:pPr marL="171553" indent="-171553">
              <a:buFont typeface="Arial" panose="020B0604020202020204" pitchFamily="34" charset="0"/>
              <a:buChar char="•"/>
            </a:pPr>
            <a:r>
              <a:rPr lang="en-US" dirty="0"/>
              <a:t>Senses – sight, hearing, and smell</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C8E80C-054F-412D-8B3F-0D40159DF2A2}" type="slidenum">
              <a:rPr lang="en-US"/>
              <a:pPr eaLnBrk="1" hangingPunct="1"/>
              <a:t>8</a:t>
            </a:fld>
            <a:endParaRPr lang="en-US" dirty="0"/>
          </a:p>
        </p:txBody>
      </p:sp>
    </p:spTree>
    <p:extLst>
      <p:ext uri="{BB962C8B-B14F-4D97-AF65-F5344CB8AC3E}">
        <p14:creationId xmlns:p14="http://schemas.microsoft.com/office/powerpoint/2010/main" val="163519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The flight zone </a:t>
            </a:r>
            <a:r>
              <a:rPr lang="en-US" dirty="0"/>
              <a:t>is the area around an animal that it considers its individual space. </a:t>
            </a:r>
          </a:p>
          <a:p>
            <a:endParaRPr lang="en-US" dirty="0"/>
          </a:p>
          <a:p>
            <a:r>
              <a:rPr lang="en-US" dirty="0"/>
              <a:t>Pigs try to maintain a safe distance between themselves and their handlers. That safe distance varies between pigs, from moment to moment for each pig, and with even minor changes in handler behavior and body language. </a:t>
            </a:r>
          </a:p>
          <a:p>
            <a:endParaRPr lang="en-US" dirty="0"/>
          </a:p>
          <a:p>
            <a:r>
              <a:rPr lang="en-US" dirty="0"/>
              <a:t>The more threatening we are the greater the distance pigs want to keep from us. When a handler gets too close or too threatening, pigs get scared or defensive and their body language and behavior change. Handlers need to recognize cues that pigs are getting scared and release their pressure to let pigs calm down and stay responsive.  </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396" indent="-285921" eaLnBrk="0" hangingPunct="0">
              <a:defRPr>
                <a:solidFill>
                  <a:schemeClr val="tx1"/>
                </a:solidFill>
                <a:latin typeface="Arial" panose="020B0604020202020204" pitchFamily="34" charset="0"/>
              </a:defRPr>
            </a:lvl2pPr>
            <a:lvl3pPr marL="1143686" indent="-228737" eaLnBrk="0" hangingPunct="0">
              <a:defRPr>
                <a:solidFill>
                  <a:schemeClr val="tx1"/>
                </a:solidFill>
                <a:latin typeface="Arial" panose="020B0604020202020204" pitchFamily="34" charset="0"/>
              </a:defRPr>
            </a:lvl3pPr>
            <a:lvl4pPr marL="1601160" indent="-228737" eaLnBrk="0" hangingPunct="0">
              <a:defRPr>
                <a:solidFill>
                  <a:schemeClr val="tx1"/>
                </a:solidFill>
                <a:latin typeface="Arial" panose="020B0604020202020204" pitchFamily="34" charset="0"/>
              </a:defRPr>
            </a:lvl4pPr>
            <a:lvl5pPr marL="2058634" indent="-228737" eaLnBrk="0" hangingPunct="0">
              <a:defRPr>
                <a:solidFill>
                  <a:schemeClr val="tx1"/>
                </a:solidFill>
                <a:latin typeface="Arial" panose="020B0604020202020204" pitchFamily="34" charset="0"/>
              </a:defRPr>
            </a:lvl5pPr>
            <a:lvl6pPr marL="2516109" indent="-228737" eaLnBrk="0" fontAlgn="base" hangingPunct="0">
              <a:spcBef>
                <a:spcPct val="0"/>
              </a:spcBef>
              <a:spcAft>
                <a:spcPct val="0"/>
              </a:spcAft>
              <a:defRPr>
                <a:solidFill>
                  <a:schemeClr val="tx1"/>
                </a:solidFill>
                <a:latin typeface="Arial" panose="020B0604020202020204" pitchFamily="34" charset="0"/>
              </a:defRPr>
            </a:lvl6pPr>
            <a:lvl7pPr marL="2973583" indent="-228737" eaLnBrk="0" fontAlgn="base" hangingPunct="0">
              <a:spcBef>
                <a:spcPct val="0"/>
              </a:spcBef>
              <a:spcAft>
                <a:spcPct val="0"/>
              </a:spcAft>
              <a:defRPr>
                <a:solidFill>
                  <a:schemeClr val="tx1"/>
                </a:solidFill>
                <a:latin typeface="Arial" panose="020B0604020202020204" pitchFamily="34" charset="0"/>
              </a:defRPr>
            </a:lvl7pPr>
            <a:lvl8pPr marL="3431057" indent="-228737" eaLnBrk="0" fontAlgn="base" hangingPunct="0">
              <a:spcBef>
                <a:spcPct val="0"/>
              </a:spcBef>
              <a:spcAft>
                <a:spcPct val="0"/>
              </a:spcAft>
              <a:defRPr>
                <a:solidFill>
                  <a:schemeClr val="tx1"/>
                </a:solidFill>
                <a:latin typeface="Arial" panose="020B0604020202020204" pitchFamily="34" charset="0"/>
              </a:defRPr>
            </a:lvl8pPr>
            <a:lvl9pPr marL="3888532" indent="-2287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9DCDC-5F12-46AA-A9A6-6B7DDA058B46}" type="slidenum">
              <a:rPr lang="en-US"/>
              <a:pPr eaLnBrk="1" hangingPunct="1"/>
              <a:t>9</a:t>
            </a:fld>
            <a:endParaRPr lang="en-US" dirty="0"/>
          </a:p>
        </p:txBody>
      </p:sp>
    </p:spTree>
    <p:extLst>
      <p:ext uri="{BB962C8B-B14F-4D97-AF65-F5344CB8AC3E}">
        <p14:creationId xmlns:p14="http://schemas.microsoft.com/office/powerpoint/2010/main" val="1280302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457200" y="-204537"/>
            <a:ext cx="7177407" cy="3260373"/>
          </a:xfrm>
          <a:prstGeom prst="rect">
            <a:avLst/>
          </a:prstGeom>
          <a:solidFill>
            <a:srgbClr val="F7E3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truck.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891" y="3057562"/>
            <a:ext cx="10597752" cy="303309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720207" y="-420163"/>
            <a:ext cx="2502567" cy="347618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090654"/>
            <a:ext cx="9144000" cy="7673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891" y="6241173"/>
            <a:ext cx="5232400" cy="15240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63879" y="3592179"/>
            <a:ext cx="1744332" cy="823956"/>
          </a:xfrm>
          <a:prstGeom prst="rect">
            <a:avLst/>
          </a:prstGeom>
        </p:spPr>
      </p:pic>
      <p:sp>
        <p:nvSpPr>
          <p:cNvPr id="13" name="TextBox 4"/>
          <p:cNvSpPr txBox="1">
            <a:spLocks noChangeArrowheads="1"/>
          </p:cNvSpPr>
          <p:nvPr/>
        </p:nvSpPr>
        <p:spPr bwMode="auto">
          <a:xfrm>
            <a:off x="5723257" y="4380172"/>
            <a:ext cx="337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F8981D"/>
                </a:solidFill>
                <a:latin typeface="Garamond" pitchFamily="18" charset="0"/>
              </a:rPr>
              <a:t>Transport</a:t>
            </a:r>
            <a:r>
              <a:rPr lang="en-US" sz="2800" b="1" dirty="0" smtClean="0">
                <a:solidFill>
                  <a:srgbClr val="F8981D"/>
                </a:solidFill>
                <a:latin typeface="Goudy Old Style" pitchFamily="18" charset="0"/>
              </a:rPr>
              <a:t> </a:t>
            </a:r>
          </a:p>
        </p:txBody>
      </p:sp>
      <p:sp>
        <p:nvSpPr>
          <p:cNvPr id="14" name="TextBox 26"/>
          <p:cNvSpPr txBox="1">
            <a:spLocks noChangeArrowheads="1"/>
          </p:cNvSpPr>
          <p:nvPr/>
        </p:nvSpPr>
        <p:spPr bwMode="auto">
          <a:xfrm>
            <a:off x="5723257" y="4730355"/>
            <a:ext cx="337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F8981D"/>
                </a:solidFill>
                <a:latin typeface="Goudy Old Style" pitchFamily="18" charset="0"/>
              </a:rPr>
              <a:t>Q</a:t>
            </a:r>
            <a:r>
              <a:rPr lang="en-US" sz="2800" b="1" dirty="0" smtClean="0">
                <a:solidFill>
                  <a:srgbClr val="F8981D"/>
                </a:solidFill>
                <a:latin typeface="Garamond" pitchFamily="18" charset="0"/>
              </a:rPr>
              <a:t>uality Assurance</a:t>
            </a:r>
            <a:r>
              <a:rPr lang="en-US" sz="2800" b="1" baseline="30000" dirty="0" smtClean="0">
                <a:solidFill>
                  <a:srgbClr val="F8981D"/>
                </a:solidFill>
                <a:latin typeface="Garamond" pitchFamily="18" charset="0"/>
              </a:rPr>
              <a:t>TM</a:t>
            </a:r>
          </a:p>
        </p:txBody>
      </p:sp>
      <p:sp>
        <p:nvSpPr>
          <p:cNvPr id="2" name="Title 1"/>
          <p:cNvSpPr>
            <a:spLocks noGrp="1"/>
          </p:cNvSpPr>
          <p:nvPr>
            <p:ph type="ctrTitle"/>
          </p:nvPr>
        </p:nvSpPr>
        <p:spPr>
          <a:xfrm>
            <a:off x="348916" y="70991"/>
            <a:ext cx="5991726" cy="1470025"/>
          </a:xfrm>
        </p:spPr>
        <p:txBody>
          <a:bodyPr/>
          <a:lstStyle>
            <a:lvl1pPr>
              <a:defRPr>
                <a:solidFill>
                  <a:srgbClr val="86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8916" y="1617456"/>
            <a:ext cx="5991726" cy="1289587"/>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208338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31301337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4141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22235824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dirty="0">
              <a:latin typeface="Arial Unicode MS" panose="020B0604020202020204" pitchFamily="34" charset="-128"/>
            </a:endParaRPr>
          </a:p>
        </p:txBody>
      </p:sp>
      <p:sp>
        <p:nvSpPr>
          <p:cNvPr id="4" name="Rectangle 12"/>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dirty="0">
              <a:latin typeface="Arial Unicode MS" panose="020B0604020202020204" pitchFamily="34" charset="-128"/>
            </a:endParaRPr>
          </a:p>
        </p:txBody>
      </p:sp>
      <p:sp>
        <p:nvSpPr>
          <p:cNvPr id="5" name="Rectangle 1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dirty="0">
              <a:latin typeface="Arial Unicode MS" panose="020B0604020202020204" pitchFamily="34" charset="-128"/>
            </a:endParaRPr>
          </a:p>
        </p:txBody>
      </p:sp>
      <p:sp>
        <p:nvSpPr>
          <p:cNvPr id="6" name="Rectangle 1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dirty="0">
              <a:latin typeface="Arial Unicode MS" panose="020B0604020202020204" pitchFamily="34" charset="-128"/>
            </a:endParaRPr>
          </a:p>
        </p:txBody>
      </p:sp>
      <p:sp>
        <p:nvSpPr>
          <p:cNvPr id="7" name="Rectangle 6"/>
          <p:cNvSpPr>
            <a:spLocks noChangeArrowheads="1"/>
          </p:cNvSpPr>
          <p:nvPr/>
        </p:nvSpPr>
        <p:spPr bwMode="auto">
          <a:xfrm>
            <a:off x="155575"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grpSp>
        <p:nvGrpSpPr>
          <p:cNvPr id="11" name="Group 14"/>
          <p:cNvGrpSpPr>
            <a:grpSpLocks/>
          </p:cNvGrpSpPr>
          <p:nvPr userDrawn="1"/>
        </p:nvGrpSpPr>
        <p:grpSpPr bwMode="auto">
          <a:xfrm>
            <a:off x="2181225" y="1438275"/>
            <a:ext cx="5238750" cy="1011238"/>
            <a:chOff x="2052854" y="1439057"/>
            <a:chExt cx="5238027" cy="1010614"/>
          </a:xfrm>
        </p:grpSpPr>
        <p:pic>
          <p:nvPicPr>
            <p:cNvPr id="12" name="Picture 25" descr="newcheckoff.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52854" y="1439057"/>
              <a:ext cx="1877068" cy="88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7"/>
            <p:cNvGrpSpPr>
              <a:grpSpLocks/>
            </p:cNvGrpSpPr>
            <p:nvPr/>
          </p:nvGrpSpPr>
          <p:grpSpPr bwMode="auto">
            <a:xfrm>
              <a:off x="3913147" y="1637373"/>
              <a:ext cx="3377734" cy="812298"/>
              <a:chOff x="3886481" y="1683290"/>
              <a:chExt cx="3428719" cy="824560"/>
            </a:xfrm>
          </p:grpSpPr>
          <p:sp>
            <p:nvSpPr>
              <p:cNvPr id="14" name="TextBox 4"/>
              <p:cNvSpPr txBox="1">
                <a:spLocks noChangeArrowheads="1"/>
              </p:cNvSpPr>
              <p:nvPr/>
            </p:nvSpPr>
            <p:spPr bwMode="auto">
              <a:xfrm>
                <a:off x="3886481" y="1683290"/>
                <a:ext cx="3428719" cy="5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F8981D"/>
                    </a:solidFill>
                    <a:latin typeface="Garamond" pitchFamily="18" charset="0"/>
                  </a:rPr>
                  <a:t>Transport</a:t>
                </a:r>
                <a:r>
                  <a:rPr lang="en-US" sz="2800" b="1" dirty="0" smtClean="0">
                    <a:solidFill>
                      <a:srgbClr val="F8981D"/>
                    </a:solidFill>
                    <a:latin typeface="Goudy Old Style" pitchFamily="18" charset="0"/>
                  </a:rPr>
                  <a:t> </a:t>
                </a:r>
              </a:p>
            </p:txBody>
          </p:sp>
          <p:sp>
            <p:nvSpPr>
              <p:cNvPr id="15" name="TextBox 26"/>
              <p:cNvSpPr txBox="1">
                <a:spLocks noChangeArrowheads="1"/>
              </p:cNvSpPr>
              <p:nvPr/>
            </p:nvSpPr>
            <p:spPr bwMode="auto">
              <a:xfrm>
                <a:off x="3886481" y="1976395"/>
                <a:ext cx="3275652" cy="5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F8981D"/>
                    </a:solidFill>
                    <a:latin typeface="Goudy Old Style" pitchFamily="18" charset="0"/>
                  </a:rPr>
                  <a:t>Q</a:t>
                </a:r>
                <a:r>
                  <a:rPr lang="en-US" sz="2800" b="1" dirty="0" smtClean="0">
                    <a:solidFill>
                      <a:srgbClr val="F8981D"/>
                    </a:solidFill>
                    <a:latin typeface="Garamond" pitchFamily="18" charset="0"/>
                  </a:rPr>
                  <a:t>uality Assurance</a:t>
                </a:r>
              </a:p>
            </p:txBody>
          </p:sp>
        </p:grpSp>
      </p:grpSp>
      <p:sp>
        <p:nvSpPr>
          <p:cNvPr id="16" name="TextBox 27"/>
          <p:cNvSpPr txBox="1">
            <a:spLocks noChangeArrowheads="1"/>
          </p:cNvSpPr>
          <p:nvPr userDrawn="1"/>
        </p:nvSpPr>
        <p:spPr bwMode="auto">
          <a:xfrm>
            <a:off x="6789738" y="2087563"/>
            <a:ext cx="855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700" b="1" dirty="0" smtClean="0">
                <a:solidFill>
                  <a:srgbClr val="F8981D"/>
                </a:solidFill>
              </a:rPr>
              <a:t>TM</a:t>
            </a: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Footer Placeholder 16"/>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7446735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AF5F5D"/>
              </a:buClr>
              <a:buFont typeface="Wingdings" panose="05000000000000000000" pitchFamily="2" charset="2"/>
              <a:buChar char=""/>
              <a:defRPr b="1"/>
            </a:lvl1pPr>
            <a:lvl2pPr marL="742950" indent="-285750">
              <a:buClr>
                <a:srgbClr val="AF5F5D"/>
              </a:buClr>
              <a:buFont typeface="Arial" panose="020B0604020202020204" pitchFamily="34" charset="0"/>
              <a:buChar char="•"/>
              <a:defRPr/>
            </a:lvl2pPr>
            <a:lvl3pPr marL="1143000" indent="-228600">
              <a:buClr>
                <a:srgbClr val="AF5F5D"/>
              </a:buClr>
              <a:buFont typeface="Calibri" panose="020F0502020204030204" pitchFamily="34" charset="0"/>
              <a:buChar char="‒"/>
              <a:defRPr/>
            </a:lvl3pPr>
            <a:lvl4pPr marL="1600200" indent="-228600">
              <a:buClr>
                <a:srgbClr val="AF5F5D"/>
              </a:buClr>
              <a:buFont typeface="Arial" panose="020B0604020202020204" pitchFamily="34" charset="0"/>
              <a:buChar char="•"/>
              <a:defRPr/>
            </a:lvl4pPr>
            <a:lvl5pPr marL="2057400" indent="-228600">
              <a:buClr>
                <a:srgbClr val="AF5F5D"/>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6553200" y="6356350"/>
            <a:ext cx="1606731" cy="365125"/>
          </a:xfrm>
        </p:spPr>
        <p:txBody>
          <a:bodyPr/>
          <a:lstStyle>
            <a:lvl1pPr>
              <a:defRPr sz="1400" i="0">
                <a:solidFill>
                  <a:schemeClr val="bg1">
                    <a:lumMod val="95000"/>
                  </a:schemeClr>
                </a:solidFill>
              </a:defRPr>
            </a:lvl1pPr>
          </a:lstStyle>
          <a:p>
            <a:fld id="{DB7891FD-05B7-E841-AF2B-71990E068E52}" type="slidenum">
              <a:rPr lang="en-US" smtClean="0"/>
              <a:pPr/>
              <a:t>‹#›</a:t>
            </a:fld>
            <a:endParaRPr lang="en-US" dirty="0"/>
          </a:p>
        </p:txBody>
      </p:sp>
    </p:spTree>
    <p:extLst>
      <p:ext uri="{BB962C8B-B14F-4D97-AF65-F5344CB8AC3E}">
        <p14:creationId xmlns:p14="http://schemas.microsoft.com/office/powerpoint/2010/main" val="4039129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36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5847347" cy="4525963"/>
          </a:xfrm>
        </p:spPr>
        <p:txBody>
          <a:bodyPr/>
          <a:lstStyle>
            <a:lvl1pPr marL="342900" indent="-342900">
              <a:buClr>
                <a:srgbClr val="AF5F5D"/>
              </a:buClr>
              <a:buFont typeface="Wingdings" panose="05000000000000000000" pitchFamily="2" charset="2"/>
              <a:buChar char="³"/>
              <a:defRPr sz="3200" b="1"/>
            </a:lvl1pPr>
            <a:lvl2pPr marL="742950" indent="-285750">
              <a:buClr>
                <a:srgbClr val="AF5F5D"/>
              </a:buClr>
              <a:buFont typeface="Arial" panose="020B0604020202020204" pitchFamily="34" charset="0"/>
              <a:buChar char="•"/>
              <a:defRPr/>
            </a:lvl2pPr>
            <a:lvl3pPr marL="1143000" indent="-228600">
              <a:buClr>
                <a:srgbClr val="AF5F5D"/>
              </a:buClr>
              <a:buFont typeface="Calibri" panose="020F0502020204030204" pitchFamily="34" charset="0"/>
              <a:buChar char="‒"/>
              <a:defRPr/>
            </a:lvl3pPr>
            <a:lvl4pPr marL="1600200" indent="-228600">
              <a:buClr>
                <a:srgbClr val="AF5F5D"/>
              </a:buClr>
              <a:buFont typeface="Arial" panose="020B0604020202020204" pitchFamily="34" charset="0"/>
              <a:buChar char="•"/>
              <a:defRPr/>
            </a:lvl4pPr>
            <a:lvl5pPr marL="2057400" indent="-228600">
              <a:buClr>
                <a:srgbClr val="AF5F5D"/>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6553200" y="6356350"/>
            <a:ext cx="1606731" cy="365125"/>
          </a:xfrm>
        </p:spPr>
        <p:txBody>
          <a:bodyPr/>
          <a:lstStyle>
            <a:lvl1pPr>
              <a:defRPr sz="1400" i="0">
                <a:solidFill>
                  <a:schemeClr val="bg1">
                    <a:lumMod val="95000"/>
                  </a:schemeClr>
                </a:solidFill>
              </a:defRPr>
            </a:lvl1pPr>
          </a:lstStyle>
          <a:p>
            <a:fld id="{DB7891FD-05B7-E841-AF2B-71990E068E52}" type="slidenum">
              <a:rPr lang="en-US" smtClean="0"/>
              <a:pPr/>
              <a:t>‹#›</a:t>
            </a:fld>
            <a:endParaRPr lang="en-US" dirty="0"/>
          </a:p>
        </p:txBody>
      </p:sp>
    </p:spTree>
    <p:extLst>
      <p:ext uri="{BB962C8B-B14F-4D97-AF65-F5344CB8AC3E}">
        <p14:creationId xmlns:p14="http://schemas.microsoft.com/office/powerpoint/2010/main" val="901344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051529"/>
            <a:ext cx="2079728" cy="1920240"/>
          </a:xfrm>
          <a:prstGeom prst="rect">
            <a:avLst/>
          </a:prstGeom>
        </p:spPr>
      </p:pic>
      <p:sp>
        <p:nvSpPr>
          <p:cNvPr id="7" name="Rectangle 6"/>
          <p:cNvSpPr/>
          <p:nvPr/>
        </p:nvSpPr>
        <p:spPr>
          <a:xfrm>
            <a:off x="1955696" y="5050631"/>
            <a:ext cx="7227573" cy="1807370"/>
          </a:xfrm>
          <a:prstGeom prst="rect">
            <a:avLst/>
          </a:prstGeom>
          <a:solidFill>
            <a:srgbClr val="F7E3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63778" y="1682750"/>
            <a:ext cx="5903913" cy="2420018"/>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963778" y="4102768"/>
            <a:ext cx="5903913" cy="53767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B7891FD-05B7-E841-AF2B-71990E068E52}" type="slidenum">
              <a:rPr lang="en-US" smtClean="0"/>
              <a:t>‹#›</a:t>
            </a:fld>
            <a:endParaRPr lang="en-US" dirty="0"/>
          </a:p>
        </p:txBody>
      </p:sp>
      <p:pic>
        <p:nvPicPr>
          <p:cNvPr id="8" name="Picture 7" descr="truck.tif"/>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2634899" y="2293600"/>
            <a:ext cx="4594210" cy="27614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431359"/>
            <a:ext cx="1959311" cy="272157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654" y="5701797"/>
            <a:ext cx="1062002" cy="501649"/>
          </a:xfrm>
          <a:prstGeom prst="rect">
            <a:avLst/>
          </a:prstGeom>
        </p:spPr>
      </p:pic>
    </p:spTree>
    <p:extLst>
      <p:ext uri="{BB962C8B-B14F-4D97-AF65-F5344CB8AC3E}">
        <p14:creationId xmlns:p14="http://schemas.microsoft.com/office/powerpoint/2010/main" val="4252063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2176819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382113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36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39772157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B7891FD-05B7-E841-AF2B-71990E068E52}" type="slidenum">
              <a:rPr lang="en-US" smtClean="0"/>
              <a:t>‹#›</a:t>
            </a:fld>
            <a:endParaRPr lang="en-US" dirty="0"/>
          </a:p>
        </p:txBody>
      </p:sp>
    </p:spTree>
    <p:extLst>
      <p:ext uri="{BB962C8B-B14F-4D97-AF65-F5344CB8AC3E}">
        <p14:creationId xmlns:p14="http://schemas.microsoft.com/office/powerpoint/2010/main" val="207095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53F74-6B03-214D-AB4F-D55CA89F46FA}" type="datetimeFigureOut">
              <a:rPr lang="en-US" smtClean="0"/>
              <a:t>5/7/2014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B7891FD-05B7-E841-AF2B-71990E068E52}" type="slidenum">
              <a:rPr lang="en-US" smtClean="0"/>
              <a:t>‹#›</a:t>
            </a:fld>
            <a:endParaRPr lang="en-US" dirty="0"/>
          </a:p>
        </p:txBody>
      </p:sp>
      <p:sp>
        <p:nvSpPr>
          <p:cNvPr id="8" name="Rectangle 7"/>
          <p:cNvSpPr/>
          <p:nvPr userDrawn="1"/>
        </p:nvSpPr>
        <p:spPr>
          <a:xfrm>
            <a:off x="168275" y="6154738"/>
            <a:ext cx="2743200" cy="527050"/>
          </a:xfrm>
          <a:prstGeom prst="rect">
            <a:avLst/>
          </a:prstGeom>
          <a:solidFill>
            <a:schemeClr val="bg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22"/>
          <p:cNvGrpSpPr>
            <a:grpSpLocks/>
          </p:cNvGrpSpPr>
          <p:nvPr userDrawn="1"/>
        </p:nvGrpSpPr>
        <p:grpSpPr bwMode="auto">
          <a:xfrm>
            <a:off x="274638" y="6176963"/>
            <a:ext cx="3100387" cy="496887"/>
            <a:chOff x="357188" y="6191251"/>
            <a:chExt cx="3100387" cy="496882"/>
          </a:xfrm>
        </p:grpSpPr>
        <p:grpSp>
          <p:nvGrpSpPr>
            <p:cNvPr id="10" name="Group 24"/>
            <p:cNvGrpSpPr>
              <a:grpSpLocks/>
            </p:cNvGrpSpPr>
            <p:nvPr userDrawn="1"/>
          </p:nvGrpSpPr>
          <p:grpSpPr bwMode="auto">
            <a:xfrm>
              <a:off x="357188" y="6191260"/>
              <a:ext cx="3100387" cy="496874"/>
              <a:chOff x="2285088" y="1519937"/>
              <a:chExt cx="1901275" cy="304405"/>
            </a:xfrm>
          </p:grpSpPr>
          <p:sp>
            <p:nvSpPr>
              <p:cNvPr id="12" name="TextBox 4"/>
              <p:cNvSpPr txBox="1">
                <a:spLocks noChangeArrowheads="1"/>
              </p:cNvSpPr>
              <p:nvPr/>
            </p:nvSpPr>
            <p:spPr bwMode="auto">
              <a:xfrm>
                <a:off x="2837071" y="1538410"/>
                <a:ext cx="1349292" cy="1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b="1" dirty="0" smtClean="0">
                    <a:solidFill>
                      <a:srgbClr val="F8981D"/>
                    </a:solidFill>
                    <a:latin typeface="Garamond" pitchFamily="18" charset="0"/>
                  </a:rPr>
                  <a:t>Transport</a:t>
                </a:r>
                <a:r>
                  <a:rPr lang="en-US" sz="1400" b="1" dirty="0" smtClean="0">
                    <a:solidFill>
                      <a:srgbClr val="F8981D"/>
                    </a:solidFill>
                    <a:latin typeface="Goudy Old Style" pitchFamily="18" charset="0"/>
                  </a:rPr>
                  <a:t> </a:t>
                </a:r>
              </a:p>
            </p:txBody>
          </p:sp>
          <p:grpSp>
            <p:nvGrpSpPr>
              <p:cNvPr id="13" name="Group 13"/>
              <p:cNvGrpSpPr>
                <a:grpSpLocks/>
              </p:cNvGrpSpPr>
              <p:nvPr/>
            </p:nvGrpSpPr>
            <p:grpSpPr bwMode="auto">
              <a:xfrm>
                <a:off x="2285088" y="1519937"/>
                <a:ext cx="1837996" cy="304405"/>
                <a:chOff x="2285088" y="1519937"/>
                <a:chExt cx="1837996" cy="304405"/>
              </a:xfrm>
            </p:grpSpPr>
            <p:sp>
              <p:nvSpPr>
                <p:cNvPr id="14" name="TextBox 30"/>
                <p:cNvSpPr txBox="1">
                  <a:spLocks noChangeArrowheads="1"/>
                </p:cNvSpPr>
                <p:nvPr/>
              </p:nvSpPr>
              <p:spPr bwMode="auto">
                <a:xfrm>
                  <a:off x="2828309" y="1637611"/>
                  <a:ext cx="1294775" cy="1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b="1" dirty="0" smtClean="0">
                      <a:solidFill>
                        <a:srgbClr val="F8981D"/>
                      </a:solidFill>
                      <a:latin typeface="Goudy Old Style" pitchFamily="18" charset="0"/>
                    </a:rPr>
                    <a:t>Q</a:t>
                  </a:r>
                  <a:r>
                    <a:rPr lang="en-US" sz="1400" b="1" dirty="0" smtClean="0">
                      <a:solidFill>
                        <a:srgbClr val="F8981D"/>
                      </a:solidFill>
                      <a:latin typeface="Garamond" pitchFamily="18" charset="0"/>
                    </a:rPr>
                    <a:t>uality Assurance</a:t>
                  </a:r>
                </a:p>
              </p:txBody>
            </p:sp>
            <p:pic>
              <p:nvPicPr>
                <p:cNvPr id="15" name="Picture 30" descr="newcheckoff.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5088" y="1519937"/>
                  <a:ext cx="543837" cy="2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TextBox 27"/>
            <p:cNvSpPr txBox="1">
              <a:spLocks noChangeArrowheads="1"/>
            </p:cNvSpPr>
            <p:nvPr userDrawn="1"/>
          </p:nvSpPr>
          <p:spPr bwMode="auto">
            <a:xfrm>
              <a:off x="2605088" y="6445248"/>
              <a:ext cx="330200" cy="1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00" b="1" dirty="0" smtClean="0">
                  <a:solidFill>
                    <a:srgbClr val="F8981D"/>
                  </a:solidFill>
                </a:rPr>
                <a:t>TM</a:t>
              </a:r>
            </a:p>
          </p:txBody>
        </p:sp>
      </p:grpSp>
    </p:spTree>
    <p:extLst>
      <p:ext uri="{BB962C8B-B14F-4D97-AF65-F5344CB8AC3E}">
        <p14:creationId xmlns:p14="http://schemas.microsoft.com/office/powerpoint/2010/main" val="18584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6894"/>
            <a:ext cx="8229600" cy="880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53F74-6B03-214D-AB4F-D55CA89F46FA}" type="datetimeFigureOut">
              <a:rPr lang="en-US" smtClean="0"/>
              <a:t>5/7/2014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891FD-05B7-E841-AF2B-71990E068E52}" type="slidenum">
              <a:rPr lang="en-US" smtClean="0"/>
              <a:t>‹#›</a:t>
            </a:fld>
            <a:endParaRPr lang="en-US" dirty="0"/>
          </a:p>
        </p:txBody>
      </p:sp>
      <p:pic>
        <p:nvPicPr>
          <p:cNvPr id="7" name="Picture 6" descr="truck.tif"/>
          <p:cNvPicPr>
            <a:picLocks noChangeAspect="1"/>
          </p:cNvPicPr>
          <p:nvPr/>
        </p:nvPicPr>
        <p:blipFill rotWithShape="1">
          <a:blip r:embed="rId15" cstate="screen">
            <a:extLst>
              <a:ext uri="{28A0092B-C50C-407E-A947-70E740481C1C}">
                <a14:useLocalDpi xmlns:a14="http://schemas.microsoft.com/office/drawing/2010/main"/>
              </a:ext>
            </a:extLst>
          </a:blip>
          <a:srcRect l="-1"/>
          <a:stretch/>
        </p:blipFill>
        <p:spPr>
          <a:xfrm>
            <a:off x="557349" y="6213565"/>
            <a:ext cx="8586651" cy="64443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1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6216694"/>
            <a:ext cx="557349" cy="67007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68952" y="6356350"/>
            <a:ext cx="738301" cy="348745"/>
          </a:xfrm>
          <a:prstGeom prst="rect">
            <a:avLst/>
          </a:prstGeom>
        </p:spPr>
      </p:pic>
    </p:spTree>
    <p:extLst>
      <p:ext uri="{BB962C8B-B14F-4D97-AF65-F5344CB8AC3E}">
        <p14:creationId xmlns:p14="http://schemas.microsoft.com/office/powerpoint/2010/main" val="227664250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98"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860000"/>
                </a:solidFill>
              </a:rPr>
              <a:t>Pig Behavior</a:t>
            </a:r>
            <a:br>
              <a:rPr lang="en-US" b="1" dirty="0">
                <a:solidFill>
                  <a:srgbClr val="860000"/>
                </a:solidFill>
              </a:rPr>
            </a:br>
            <a:r>
              <a:rPr lang="en-US" b="1" dirty="0" smtClean="0">
                <a:solidFill>
                  <a:srgbClr val="860000"/>
                </a:solidFill>
              </a:rPr>
              <a:t>Handling</a:t>
            </a:r>
            <a:br>
              <a:rPr lang="en-US" b="1" dirty="0" smtClean="0">
                <a:solidFill>
                  <a:srgbClr val="860000"/>
                </a:solidFill>
              </a:rPr>
            </a:br>
            <a:r>
              <a:rPr lang="en-US" b="1" dirty="0" smtClean="0">
                <a:solidFill>
                  <a:srgbClr val="860000"/>
                </a:solidFill>
              </a:rPr>
              <a:t>Fitness </a:t>
            </a:r>
            <a:r>
              <a:rPr lang="en-US" b="1" dirty="0">
                <a:solidFill>
                  <a:srgbClr val="860000"/>
                </a:solidFill>
              </a:rPr>
              <a:t>of Pig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9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lightZone2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8919" y="1279843"/>
            <a:ext cx="4721522"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Point of Balance</a:t>
            </a:r>
            <a:endParaRPr lang="en-US" dirty="0"/>
          </a:p>
        </p:txBody>
      </p:sp>
      <p:sp>
        <p:nvSpPr>
          <p:cNvPr id="19459" name="Content Placeholder 2"/>
          <p:cNvSpPr>
            <a:spLocks noGrp="1"/>
          </p:cNvSpPr>
          <p:nvPr>
            <p:ph idx="1"/>
          </p:nvPr>
        </p:nvSpPr>
        <p:spPr>
          <a:xfrm>
            <a:off x="457200" y="1600200"/>
            <a:ext cx="3349215" cy="4525963"/>
          </a:xfrm>
        </p:spPr>
        <p:txBody>
          <a:bodyPr/>
          <a:lstStyle/>
          <a:p>
            <a:r>
              <a:rPr lang="en-US" dirty="0" smtClean="0"/>
              <a:t>Used to determine which way to move away </a:t>
            </a:r>
          </a:p>
          <a:p>
            <a:pPr lvl="1"/>
            <a:r>
              <a:rPr lang="en-US" dirty="0" smtClean="0"/>
              <a:t>Varies with conditions</a:t>
            </a:r>
          </a:p>
          <a:p>
            <a:r>
              <a:rPr lang="en-US" dirty="0" smtClean="0"/>
              <a:t>Avoid common errors</a:t>
            </a:r>
          </a:p>
        </p:txBody>
      </p:sp>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8" name="Chevron 7"/>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cxnSp>
        <p:nvCxnSpPr>
          <p:cNvPr id="4" name="Straight Connector 3"/>
          <p:cNvCxnSpPr/>
          <p:nvPr/>
        </p:nvCxnSpPr>
        <p:spPr>
          <a:xfrm flipH="1" flipV="1">
            <a:off x="5000059" y="1556366"/>
            <a:ext cx="2684109" cy="4282960"/>
          </a:xfrm>
          <a:prstGeom prst="line">
            <a:avLst/>
          </a:prstGeom>
          <a:noFill/>
          <a:ln w="76200">
            <a:solidFill>
              <a:srgbClr val="BBBC77"/>
            </a:solidFill>
          </a:ln>
          <a:effectLst>
            <a:glow rad="139700">
              <a:srgbClr val="BBBC77">
                <a:alpha val="40000"/>
              </a:srgbClr>
            </a:glo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55118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lightZone2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8919" y="1279843"/>
            <a:ext cx="4721522"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Senses of Hearing, Smell &amp; Sight </a:t>
            </a:r>
          </a:p>
        </p:txBody>
      </p:sp>
      <p:sp>
        <p:nvSpPr>
          <p:cNvPr id="19459" name="Content Placeholder 2"/>
          <p:cNvSpPr>
            <a:spLocks noGrp="1"/>
          </p:cNvSpPr>
          <p:nvPr>
            <p:ph idx="1"/>
          </p:nvPr>
        </p:nvSpPr>
        <p:spPr>
          <a:xfrm>
            <a:off x="457200" y="1600200"/>
            <a:ext cx="3349215" cy="4525963"/>
          </a:xfrm>
        </p:spPr>
        <p:txBody>
          <a:bodyPr>
            <a:normAutofit lnSpcReduction="10000"/>
          </a:bodyPr>
          <a:lstStyle/>
          <a:p>
            <a:r>
              <a:rPr lang="en-US" dirty="0"/>
              <a:t>R</a:t>
            </a:r>
            <a:r>
              <a:rPr lang="en-US" dirty="0" smtClean="0"/>
              <a:t>elies on hearing and smell to situate itself, while sight is a complement</a:t>
            </a:r>
          </a:p>
          <a:p>
            <a:pPr lvl="1"/>
            <a:r>
              <a:rPr lang="en-US" dirty="0" smtClean="0"/>
              <a:t>Varies with conditions</a:t>
            </a:r>
          </a:p>
          <a:p>
            <a:r>
              <a:rPr lang="en-US" dirty="0" smtClean="0"/>
              <a:t>Blind spot</a:t>
            </a:r>
          </a:p>
        </p:txBody>
      </p:sp>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8" name="Chevron 7"/>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
        <p:nvSpPr>
          <p:cNvPr id="9" name="Isosceles Triangle 8"/>
          <p:cNvSpPr/>
          <p:nvPr/>
        </p:nvSpPr>
        <p:spPr>
          <a:xfrm rot="14150086">
            <a:off x="6348101" y="1916926"/>
            <a:ext cx="2105381" cy="2284057"/>
          </a:xfrm>
          <a:prstGeom prst="triangle">
            <a:avLst>
              <a:gd name="adj" fmla="val 53532"/>
            </a:avLst>
          </a:prstGeom>
          <a:solidFill>
            <a:srgbClr val="BBBC77"/>
          </a:solidFill>
          <a:ln w="76200">
            <a:solidFill>
              <a:srgbClr val="BBBC77"/>
            </a:solidFill>
          </a:ln>
          <a:effectLst>
            <a:glow rad="139700">
              <a:srgbClr val="BBBC77">
                <a:alpha val="4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21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ightZone2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32369" y="2354664"/>
            <a:ext cx="2394673" cy="2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Behaviors in Typical Handling Conditions</a:t>
            </a:r>
            <a:endParaRPr lang="en-US" dirty="0"/>
          </a:p>
        </p:txBody>
      </p:sp>
      <p:sp>
        <p:nvSpPr>
          <p:cNvPr id="19459" name="Content Placeholder 2"/>
          <p:cNvSpPr>
            <a:spLocks noGrp="1"/>
          </p:cNvSpPr>
          <p:nvPr>
            <p:ph idx="1"/>
          </p:nvPr>
        </p:nvSpPr>
        <p:spPr/>
        <p:txBody>
          <a:bodyPr>
            <a:normAutofit lnSpcReduction="10000"/>
          </a:bodyPr>
          <a:lstStyle/>
          <a:p>
            <a:r>
              <a:rPr lang="en-US" dirty="0" smtClean="0"/>
              <a:t>The figure shows pig responses to specific set of conditions </a:t>
            </a:r>
          </a:p>
          <a:p>
            <a:r>
              <a:rPr lang="en-US" dirty="0" smtClean="0"/>
              <a:t>Pig behavior will differ when</a:t>
            </a:r>
          </a:p>
          <a:p>
            <a:pPr lvl="1"/>
            <a:r>
              <a:rPr lang="en-US" dirty="0" smtClean="0"/>
              <a:t>In groups</a:t>
            </a:r>
          </a:p>
          <a:p>
            <a:pPr lvl="1"/>
            <a:r>
              <a:rPr lang="en-US" dirty="0" smtClean="0"/>
              <a:t>No chute to prevent turning around</a:t>
            </a:r>
          </a:p>
          <a:p>
            <a:pPr lvl="1"/>
            <a:r>
              <a:rPr lang="en-US" dirty="0" smtClean="0"/>
              <a:t>Confined spaces require working inside flight zones</a:t>
            </a:r>
          </a:p>
          <a:p>
            <a:pPr lvl="1"/>
            <a:r>
              <a:rPr lang="en-US" dirty="0" smtClean="0"/>
              <a:t>Multiple handlers are present</a:t>
            </a:r>
          </a:p>
        </p:txBody>
      </p:sp>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8" name="Chevron 7"/>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Tree>
    <p:extLst>
      <p:ext uri="{BB962C8B-B14F-4D97-AF65-F5344CB8AC3E}">
        <p14:creationId xmlns:p14="http://schemas.microsoft.com/office/powerpoint/2010/main" val="1255991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Conditions Changes Pig Behaviors</a:t>
            </a:r>
            <a:endParaRPr lang="en-US" dirty="0"/>
          </a:p>
        </p:txBody>
      </p:sp>
      <p:sp>
        <p:nvSpPr>
          <p:cNvPr id="4" name="Content Placeholder 3"/>
          <p:cNvSpPr>
            <a:spLocks noGrp="1"/>
          </p:cNvSpPr>
          <p:nvPr>
            <p:ph idx="1"/>
          </p:nvPr>
        </p:nvSpPr>
        <p:spPr/>
        <p:txBody>
          <a:bodyPr/>
          <a:lstStyle/>
          <a:p>
            <a:r>
              <a:rPr lang="en-US" dirty="0" smtClean="0"/>
              <a:t>Can’t rely on flight zones and point of balance alone</a:t>
            </a:r>
          </a:p>
          <a:p>
            <a:r>
              <a:rPr lang="en-US" dirty="0" smtClean="0"/>
              <a:t>Need to understand how behavior is influenced by</a:t>
            </a:r>
          </a:p>
          <a:p>
            <a:pPr lvl="1"/>
            <a:r>
              <a:rPr lang="en-US" dirty="0" smtClean="0"/>
              <a:t>Herd </a:t>
            </a:r>
            <a:r>
              <a:rPr lang="en-US" dirty="0"/>
              <a:t>behavior</a:t>
            </a:r>
          </a:p>
          <a:p>
            <a:pPr lvl="1"/>
            <a:r>
              <a:rPr lang="en-US" dirty="0" smtClean="0"/>
              <a:t>The </a:t>
            </a:r>
            <a:r>
              <a:rPr lang="en-US" dirty="0"/>
              <a:t>presence of additional people</a:t>
            </a:r>
          </a:p>
          <a:p>
            <a:pPr lvl="1"/>
            <a:r>
              <a:rPr lang="en-US" dirty="0" smtClean="0"/>
              <a:t>Handlers</a:t>
            </a:r>
            <a:r>
              <a:rPr lang="en-US" dirty="0"/>
              <a:t>’ use of pig handling tools</a:t>
            </a:r>
          </a:p>
          <a:p>
            <a:pPr lvl="1"/>
            <a:r>
              <a:rPr lang="en-US" dirty="0" smtClean="0"/>
              <a:t>Environmental </a:t>
            </a:r>
            <a:r>
              <a:rPr lang="en-US" dirty="0"/>
              <a:t>influences </a:t>
            </a:r>
          </a:p>
          <a:p>
            <a:endParaRPr lang="en-US" dirty="0" smtClean="0"/>
          </a:p>
          <a:p>
            <a:pPr lvl="1"/>
            <a:endParaRPr lang="en-US" dirty="0"/>
          </a:p>
        </p:txBody>
      </p:sp>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6" name="Chevron 5"/>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Tree>
    <p:extLst>
      <p:ext uri="{BB962C8B-B14F-4D97-AF65-F5344CB8AC3E}">
        <p14:creationId xmlns:p14="http://schemas.microsoft.com/office/powerpoint/2010/main" val="297193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Pig Body Language</a:t>
            </a:r>
            <a:endParaRPr lang="en-US" dirty="0"/>
          </a:p>
        </p:txBody>
      </p:sp>
      <p:sp>
        <p:nvSpPr>
          <p:cNvPr id="3" name="Content Placeholder 2"/>
          <p:cNvSpPr>
            <a:spLocks noGrp="1"/>
          </p:cNvSpPr>
          <p:nvPr>
            <p:ph idx="1"/>
          </p:nvPr>
        </p:nvSpPr>
        <p:spPr/>
        <p:txBody>
          <a:bodyPr/>
          <a:lstStyle/>
          <a:p>
            <a:r>
              <a:rPr lang="en-US" dirty="0" smtClean="0"/>
              <a:t>Pigs tell us what they are paying attention to with their body language</a:t>
            </a:r>
          </a:p>
          <a:p>
            <a:r>
              <a:rPr lang="en-US" dirty="0" smtClean="0"/>
              <a:t>Handlers should pay attention to</a:t>
            </a:r>
          </a:p>
          <a:p>
            <a:pPr lvl="1"/>
            <a:r>
              <a:rPr lang="en-US" dirty="0" smtClean="0"/>
              <a:t>Where pigs are looking</a:t>
            </a:r>
          </a:p>
          <a:p>
            <a:pPr lvl="1"/>
            <a:r>
              <a:rPr lang="en-US" dirty="0" smtClean="0"/>
              <a:t>How pigs are bending or twisting their bodies</a:t>
            </a:r>
          </a:p>
          <a:p>
            <a:pPr lvl="1"/>
            <a:r>
              <a:rPr lang="en-US" dirty="0" smtClean="0"/>
              <a:t>How pigs have their heads or ears turned or cocked</a:t>
            </a:r>
          </a:p>
          <a:p>
            <a:pPr lvl="1"/>
            <a:r>
              <a:rPr lang="en-US" dirty="0" smtClean="0"/>
              <a:t>Whether pigs are listening intently</a:t>
            </a: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spTree>
    <p:extLst>
      <p:ext uri="{BB962C8B-B14F-4D97-AF65-F5344CB8AC3E}">
        <p14:creationId xmlns:p14="http://schemas.microsoft.com/office/powerpoint/2010/main" val="414310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Releasing Pressure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Important to monitor body language and adjust the level of pressure you are applying </a:t>
            </a:r>
          </a:p>
          <a:p>
            <a:r>
              <a:rPr lang="en-US" dirty="0" smtClean="0"/>
              <a:t>Ways to release pressure:</a:t>
            </a:r>
          </a:p>
          <a:p>
            <a:pPr lvl="1"/>
            <a:r>
              <a:rPr lang="en-US" dirty="0" smtClean="0"/>
              <a:t>Pause and let pigs move away</a:t>
            </a:r>
          </a:p>
          <a:p>
            <a:pPr lvl="1"/>
            <a:r>
              <a:rPr lang="en-US" dirty="0" smtClean="0"/>
              <a:t>Step back and refrain from making physical contact with them</a:t>
            </a:r>
          </a:p>
          <a:p>
            <a:pPr lvl="1"/>
            <a:r>
              <a:rPr lang="en-US" dirty="0" smtClean="0"/>
              <a:t>Soften our body language to reduce both our threat and the distance pigs require </a:t>
            </a:r>
          </a:p>
          <a:p>
            <a:pPr lvl="1"/>
            <a:r>
              <a:rPr lang="en-US" dirty="0" smtClean="0"/>
              <a:t>Let pigs circle past us: our strongest pressure is in the direction we are facing</a:t>
            </a:r>
          </a:p>
          <a:p>
            <a:pPr lvl="1"/>
            <a:r>
              <a:rPr lang="en-US" dirty="0" smtClean="0"/>
              <a:t>Discontinue making noise </a:t>
            </a:r>
          </a:p>
          <a:p>
            <a:pPr lvl="1"/>
            <a:r>
              <a:rPr lang="en-US" dirty="0" smtClean="0"/>
              <a:t>Look away from them</a:t>
            </a:r>
          </a:p>
          <a:p>
            <a:pPr lvl="1"/>
            <a:r>
              <a:rPr lang="en-US" dirty="0" smtClean="0"/>
              <a:t>Reduce group size </a:t>
            </a: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spTree>
    <p:extLst>
      <p:ext uri="{BB962C8B-B14F-4D97-AF65-F5344CB8AC3E}">
        <p14:creationId xmlns:p14="http://schemas.microsoft.com/office/powerpoint/2010/main" val="27059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Calm Pigs</a:t>
            </a:r>
            <a:endParaRPr lang="en-US" dirty="0"/>
          </a:p>
        </p:txBody>
      </p:sp>
      <p:sp>
        <p:nvSpPr>
          <p:cNvPr id="3" name="Content Placeholder 2"/>
          <p:cNvSpPr>
            <a:spLocks noGrp="1"/>
          </p:cNvSpPr>
          <p:nvPr>
            <p:ph idx="1"/>
          </p:nvPr>
        </p:nvSpPr>
        <p:spPr/>
        <p:txBody>
          <a:bodyPr>
            <a:normAutofit/>
          </a:bodyPr>
          <a:lstStyle/>
          <a:p>
            <a:pPr lvl="0"/>
            <a:r>
              <a:rPr lang="en-US" dirty="0" smtClean="0"/>
              <a:t>Body language indications:</a:t>
            </a:r>
          </a:p>
          <a:p>
            <a:pPr lvl="1"/>
            <a:r>
              <a:rPr lang="en-US" dirty="0" smtClean="0"/>
              <a:t>Head and ears low, body relaxed</a:t>
            </a:r>
          </a:p>
          <a:p>
            <a:pPr lvl="1"/>
            <a:r>
              <a:rPr lang="en-US" dirty="0" smtClean="0"/>
              <a:t>Moving at a walk or trot, (or exuberant outbursts if excited but not scared) </a:t>
            </a:r>
          </a:p>
          <a:p>
            <a:pPr lvl="1"/>
            <a:r>
              <a:rPr lang="en-US" dirty="0" smtClean="0"/>
              <a:t>Attention mostly forward </a:t>
            </a:r>
          </a:p>
          <a:p>
            <a:pPr lvl="1"/>
            <a:r>
              <a:rPr lang="en-US" dirty="0" smtClean="0"/>
              <a:t>Any vocalizations are low pitched</a:t>
            </a:r>
          </a:p>
          <a:p>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grpSp>
        <p:nvGrpSpPr>
          <p:cNvPr id="16" name="Group 15"/>
          <p:cNvGrpSpPr/>
          <p:nvPr/>
        </p:nvGrpSpPr>
        <p:grpSpPr>
          <a:xfrm>
            <a:off x="-6646364" y="2213811"/>
            <a:ext cx="6181143" cy="3577389"/>
            <a:chOff x="-6646364" y="2213811"/>
            <a:chExt cx="6181143" cy="3577389"/>
          </a:xfrm>
        </p:grpSpPr>
        <p:sp>
          <p:nvSpPr>
            <p:cNvPr id="15" name="Rounded Rectangle 14"/>
            <p:cNvSpPr/>
            <p:nvPr/>
          </p:nvSpPr>
          <p:spPr>
            <a:xfrm>
              <a:off x="-6646364" y="2213811"/>
              <a:ext cx="6181143" cy="3577389"/>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646363" y="2556627"/>
              <a:ext cx="5860301" cy="2753310"/>
              <a:chOff x="-6646363" y="2556627"/>
              <a:chExt cx="5860301" cy="275331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6363" y="2685456"/>
                <a:ext cx="1318446" cy="2451332"/>
              </a:xfrm>
              <a:prstGeom prst="rect">
                <a:avLst/>
              </a:prstGeom>
            </p:spPr>
          </p:pic>
          <p:sp>
            <p:nvSpPr>
              <p:cNvPr id="11" name="Rounded Rectangle 10"/>
              <p:cNvSpPr/>
              <p:nvPr/>
            </p:nvSpPr>
            <p:spPr>
              <a:xfrm>
                <a:off x="-5327916" y="2556627"/>
                <a:ext cx="4541854" cy="2753310"/>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213684" y="2787738"/>
                <a:ext cx="4427622" cy="2246769"/>
              </a:xfrm>
              <a:prstGeom prst="rect">
                <a:avLst/>
              </a:prstGeom>
              <a:noFill/>
            </p:spPr>
            <p:txBody>
              <a:bodyPr wrap="square" rtlCol="0">
                <a:spAutoFit/>
              </a:bodyPr>
              <a:lstStyle/>
              <a:p>
                <a:pPr marL="274320" indent="-274320">
                  <a:spcAft>
                    <a:spcPts val="600"/>
                  </a:spcAft>
                  <a:buBlip>
                    <a:blip r:embed="rId4"/>
                  </a:buBlip>
                </a:pPr>
                <a:r>
                  <a:rPr lang="en-US" sz="2800" b="1" dirty="0" smtClean="0">
                    <a:solidFill>
                      <a:srgbClr val="336600"/>
                    </a:solidFill>
                    <a:latin typeface="+mj-lt"/>
                  </a:rPr>
                  <a:t>Continue to allow pigs to </a:t>
                </a:r>
                <a:r>
                  <a:rPr lang="en-US" sz="2800" b="1" dirty="0">
                    <a:solidFill>
                      <a:srgbClr val="336600"/>
                    </a:solidFill>
                    <a:latin typeface="+mj-lt"/>
                  </a:rPr>
                  <a:t>stay a safe distance from </a:t>
                </a:r>
                <a:r>
                  <a:rPr lang="en-US" sz="2800" b="1" dirty="0" smtClean="0">
                    <a:solidFill>
                      <a:srgbClr val="336600"/>
                    </a:solidFill>
                    <a:latin typeface="+mj-lt"/>
                  </a:rPr>
                  <a:t>you </a:t>
                </a:r>
                <a:r>
                  <a:rPr lang="en-US" sz="2800" b="1" dirty="0">
                    <a:solidFill>
                      <a:srgbClr val="336600"/>
                    </a:solidFill>
                    <a:latin typeface="+mj-lt"/>
                  </a:rPr>
                  <a:t>and </a:t>
                </a:r>
                <a:r>
                  <a:rPr lang="en-US" sz="2800" b="1" dirty="0" smtClean="0">
                    <a:solidFill>
                      <a:srgbClr val="336600"/>
                    </a:solidFill>
                    <a:latin typeface="+mj-lt"/>
                  </a:rPr>
                  <a:t>maintain release </a:t>
                </a:r>
                <a:r>
                  <a:rPr lang="en-US" sz="2800" b="1" dirty="0">
                    <a:solidFill>
                      <a:srgbClr val="336600"/>
                    </a:solidFill>
                    <a:latin typeface="+mj-lt"/>
                  </a:rPr>
                  <a:t>from </a:t>
                </a:r>
                <a:r>
                  <a:rPr lang="en-US" sz="2800" b="1" dirty="0" smtClean="0">
                    <a:solidFill>
                      <a:srgbClr val="336600"/>
                    </a:solidFill>
                    <a:latin typeface="+mj-lt"/>
                  </a:rPr>
                  <a:t>your </a:t>
                </a:r>
                <a:r>
                  <a:rPr lang="en-US" sz="2800" b="1" dirty="0">
                    <a:solidFill>
                      <a:srgbClr val="336600"/>
                    </a:solidFill>
                    <a:latin typeface="+mj-lt"/>
                  </a:rPr>
                  <a:t>pressure</a:t>
                </a:r>
              </a:p>
            </p:txBody>
          </p:sp>
        </p:grpSp>
      </p:gr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6118388" y="2526674"/>
            <a:ext cx="3107498" cy="2029326"/>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0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4.81481E-6 L 0.75781 -0.08726 " pathEditMode="relative" rAng="0" ptsTypes="AA">
                                      <p:cBhvr>
                                        <p:cTn id="6" dur="1000" fill="hold"/>
                                        <p:tgtEl>
                                          <p:spTgt spid="16"/>
                                        </p:tgtEl>
                                        <p:attrNameLst>
                                          <p:attrName>ppt_x</p:attrName>
                                          <p:attrName>ppt_y</p:attrName>
                                        </p:attrNameLst>
                                      </p:cBhvr>
                                      <p:rCtr x="37899"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Pigs Showing Mild Fear or Defensiveness</a:t>
            </a:r>
            <a:endParaRPr lang="en-US" dirty="0"/>
          </a:p>
        </p:txBody>
      </p:sp>
      <p:sp>
        <p:nvSpPr>
          <p:cNvPr id="3" name="Content Placeholder 2"/>
          <p:cNvSpPr>
            <a:spLocks noGrp="1"/>
          </p:cNvSpPr>
          <p:nvPr>
            <p:ph idx="1"/>
          </p:nvPr>
        </p:nvSpPr>
        <p:spPr/>
        <p:txBody>
          <a:bodyPr>
            <a:normAutofit/>
          </a:bodyPr>
          <a:lstStyle/>
          <a:p>
            <a:pPr lvl="0"/>
            <a:r>
              <a:rPr lang="en-US" dirty="0" smtClean="0"/>
              <a:t>Body language indications:</a:t>
            </a:r>
          </a:p>
          <a:p>
            <a:pPr lvl="1"/>
            <a:r>
              <a:rPr lang="en-US" dirty="0"/>
              <a:t>Heads and ears rising </a:t>
            </a:r>
          </a:p>
          <a:p>
            <a:pPr lvl="1"/>
            <a:r>
              <a:rPr lang="en-US" dirty="0"/>
              <a:t>Still moving away but with increasing attention towards the handler</a:t>
            </a:r>
          </a:p>
          <a:p>
            <a:pPr lvl="1"/>
            <a:r>
              <a:rPr lang="en-US" dirty="0"/>
              <a:t>Flight zone is expanding</a:t>
            </a:r>
          </a:p>
          <a:p>
            <a:pPr lvl="1"/>
            <a:r>
              <a:rPr lang="en-US" dirty="0"/>
              <a:t>Possible brief increase in speed</a:t>
            </a:r>
          </a:p>
          <a:p>
            <a:pPr marL="0" indent="0">
              <a:buNone/>
            </a:pP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6165337" y="2581624"/>
            <a:ext cx="3085792" cy="1957134"/>
          </a:xfrm>
          <a:prstGeom prst="rect">
            <a:avLst/>
          </a:prstGeom>
          <a:noFill/>
          <a:ln>
            <a:noFill/>
          </a:ln>
          <a:effectLst>
            <a:outerShdw blurRad="50800" dist="38100" dir="2700000" algn="tl" rotWithShape="0">
              <a:prstClr val="black">
                <a:alpha val="40000"/>
              </a:prstClr>
            </a:outerShdw>
          </a:effectLst>
        </p:spPr>
      </p:pic>
      <p:grpSp>
        <p:nvGrpSpPr>
          <p:cNvPr id="8" name="Group 7"/>
          <p:cNvGrpSpPr/>
          <p:nvPr/>
        </p:nvGrpSpPr>
        <p:grpSpPr>
          <a:xfrm>
            <a:off x="-6290007" y="210721"/>
            <a:ext cx="6004679" cy="3073411"/>
            <a:chOff x="-6518026" y="937282"/>
            <a:chExt cx="6004679" cy="3073411"/>
          </a:xfrm>
        </p:grpSpPr>
        <p:sp>
          <p:nvSpPr>
            <p:cNvPr id="17" name="Rounded Rectangle 16"/>
            <p:cNvSpPr/>
            <p:nvPr/>
          </p:nvSpPr>
          <p:spPr>
            <a:xfrm>
              <a:off x="-6336632" y="937282"/>
              <a:ext cx="5823285" cy="3073411"/>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518026" y="1109871"/>
              <a:ext cx="5860301" cy="2753310"/>
              <a:chOff x="-6646363" y="2556627"/>
              <a:chExt cx="5860301" cy="2753310"/>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6363" y="2685456"/>
                <a:ext cx="1318446" cy="2451332"/>
              </a:xfrm>
              <a:prstGeom prst="rect">
                <a:avLst/>
              </a:prstGeom>
            </p:spPr>
          </p:pic>
          <p:sp>
            <p:nvSpPr>
              <p:cNvPr id="11" name="Rounded Rectangle 10"/>
              <p:cNvSpPr/>
              <p:nvPr/>
            </p:nvSpPr>
            <p:spPr>
              <a:xfrm>
                <a:off x="-5327916" y="2556627"/>
                <a:ext cx="4541854" cy="2753310"/>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213684" y="2787738"/>
                <a:ext cx="4427622" cy="1384995"/>
              </a:xfrm>
              <a:prstGeom prst="rect">
                <a:avLst/>
              </a:prstGeom>
              <a:noFill/>
            </p:spPr>
            <p:txBody>
              <a:bodyPr wrap="square" rtlCol="0">
                <a:spAutoFit/>
              </a:bodyPr>
              <a:lstStyle/>
              <a:p>
                <a:pPr marL="274320" indent="-274320">
                  <a:spcAft>
                    <a:spcPts val="600"/>
                  </a:spcAft>
                  <a:buBlip>
                    <a:blip r:embed="rId5"/>
                  </a:buBlip>
                </a:pPr>
                <a:r>
                  <a:rPr lang="en-US" sz="2800" b="1" dirty="0" smtClean="0">
                    <a:solidFill>
                      <a:srgbClr val="336600"/>
                    </a:solidFill>
                    <a:latin typeface="+mj-lt"/>
                  </a:rPr>
                  <a:t>Release </a:t>
                </a:r>
                <a:r>
                  <a:rPr lang="en-US" sz="2800" b="1" dirty="0">
                    <a:solidFill>
                      <a:srgbClr val="336600"/>
                    </a:solidFill>
                    <a:latin typeface="+mj-lt"/>
                  </a:rPr>
                  <a:t>pressure the animal will calm down</a:t>
                </a:r>
              </a:p>
            </p:txBody>
          </p:sp>
        </p:grpSp>
      </p:grpSp>
      <p:grpSp>
        <p:nvGrpSpPr>
          <p:cNvPr id="19" name="Group 18"/>
          <p:cNvGrpSpPr/>
          <p:nvPr/>
        </p:nvGrpSpPr>
        <p:grpSpPr>
          <a:xfrm>
            <a:off x="-6854913" y="3762071"/>
            <a:ext cx="6614279" cy="4066477"/>
            <a:chOff x="-7191795" y="3826239"/>
            <a:chExt cx="6614279" cy="4066477"/>
          </a:xfrm>
        </p:grpSpPr>
        <p:sp>
          <p:nvSpPr>
            <p:cNvPr id="18" name="Rounded Rectangle 17"/>
            <p:cNvSpPr/>
            <p:nvPr/>
          </p:nvSpPr>
          <p:spPr>
            <a:xfrm>
              <a:off x="-7191795" y="3826239"/>
              <a:ext cx="6614279" cy="4066477"/>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025823" y="4010693"/>
              <a:ext cx="6336012" cy="3721602"/>
              <a:chOff x="-7025823" y="4010693"/>
              <a:chExt cx="6336012" cy="3721602"/>
            </a:xfrm>
          </p:grpSpPr>
          <p:sp>
            <p:nvSpPr>
              <p:cNvPr id="14" name="Rounded Rectangle 13"/>
              <p:cNvSpPr/>
              <p:nvPr/>
            </p:nvSpPr>
            <p:spPr>
              <a:xfrm>
                <a:off x="-5864887" y="4010693"/>
                <a:ext cx="5175076" cy="3721602"/>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5823" y="4396716"/>
                <a:ext cx="1471633" cy="1474778"/>
              </a:xfrm>
              <a:prstGeom prst="rect">
                <a:avLst/>
              </a:prstGeom>
            </p:spPr>
          </p:pic>
          <p:sp>
            <p:nvSpPr>
              <p:cNvPr id="16" name="TextBox 15"/>
              <p:cNvSpPr txBox="1"/>
              <p:nvPr/>
            </p:nvSpPr>
            <p:spPr>
              <a:xfrm>
                <a:off x="-5631481" y="4231755"/>
                <a:ext cx="4813334" cy="3185487"/>
              </a:xfrm>
              <a:prstGeom prst="rect">
                <a:avLst/>
              </a:prstGeom>
              <a:noFill/>
            </p:spPr>
            <p:txBody>
              <a:bodyPr wrap="square" rtlCol="0">
                <a:spAutoFit/>
              </a:bodyPr>
              <a:lstStyle/>
              <a:p>
                <a:pPr marL="457200" indent="-457200">
                  <a:spcAft>
                    <a:spcPts val="600"/>
                  </a:spcAft>
                  <a:buBlip>
                    <a:blip r:embed="rId7"/>
                  </a:buBlip>
                </a:pPr>
                <a:r>
                  <a:rPr lang="en-US" sz="2800" b="1" dirty="0" smtClean="0">
                    <a:solidFill>
                      <a:srgbClr val="990000"/>
                    </a:solidFill>
                    <a:latin typeface="+mj-lt"/>
                  </a:rPr>
                  <a:t>Too close/not </a:t>
                </a:r>
                <a:r>
                  <a:rPr lang="en-US" sz="2800" b="1" dirty="0">
                    <a:solidFill>
                      <a:srgbClr val="990000"/>
                    </a:solidFill>
                    <a:latin typeface="+mj-lt"/>
                  </a:rPr>
                  <a:t>giving enough release from pressure</a:t>
                </a:r>
              </a:p>
              <a:p>
                <a:pPr marL="457200" indent="-457200">
                  <a:spcAft>
                    <a:spcPts val="600"/>
                  </a:spcAft>
                  <a:buBlip>
                    <a:blip r:embed="rId7"/>
                  </a:buBlip>
                </a:pPr>
                <a:r>
                  <a:rPr lang="en-US" sz="2800" b="1" dirty="0">
                    <a:solidFill>
                      <a:srgbClr val="990000"/>
                    </a:solidFill>
                    <a:latin typeface="+mj-lt"/>
                  </a:rPr>
                  <a:t>If you maintain or increase pressure, the animal may become fearful or defensive</a:t>
                </a:r>
                <a:endParaRPr lang="en-US" sz="2800" b="1" dirty="0">
                  <a:solidFill>
                    <a:srgbClr val="800000"/>
                  </a:solidFill>
                  <a:latin typeface="+mj-lt"/>
                </a:endParaRPr>
              </a:p>
            </p:txBody>
          </p:sp>
        </p:grpSp>
      </p:grpSp>
    </p:spTree>
    <p:extLst>
      <p:ext uri="{BB962C8B-B14F-4D97-AF65-F5344CB8AC3E}">
        <p14:creationId xmlns:p14="http://schemas.microsoft.com/office/powerpoint/2010/main" val="25967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11111E-6 L 0.73143 0.24421 " pathEditMode="relative" rAng="0" ptsTypes="AA">
                                      <p:cBhvr>
                                        <p:cTn id="6" dur="1000" fill="hold"/>
                                        <p:tgtEl>
                                          <p:spTgt spid="8"/>
                                        </p:tgtEl>
                                        <p:attrNameLst>
                                          <p:attrName>ppt_x</p:attrName>
                                          <p:attrName>ppt_y</p:attrName>
                                        </p:attrNameLst>
                                      </p:cBhvr>
                                      <p:rCtr x="36562" y="12199"/>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42" presetClass="path" presetSubtype="0" accel="50000" decel="50000" fill="hold" nodeType="withEffect">
                                  <p:stCondLst>
                                    <p:cond delay="100"/>
                                  </p:stCondLst>
                                  <p:childTnLst>
                                    <p:animMotion origin="layout" path="M 8.33333E-7 2.59259E-6 L 0.7467 -0.33241 " pathEditMode="relative" rAng="0" ptsTypes="AA">
                                      <p:cBhvr>
                                        <p:cTn id="13" dur="900" fill="hold"/>
                                        <p:tgtEl>
                                          <p:spTgt spid="19"/>
                                        </p:tgtEl>
                                        <p:attrNameLst>
                                          <p:attrName>ppt_x</p:attrName>
                                          <p:attrName>ppt_y</p:attrName>
                                        </p:attrNameLst>
                                      </p:cBhvr>
                                      <p:rCtr x="37344" y="-1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Pigs Showing Heightened Fear or Defensiveness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Body language indications:</a:t>
            </a:r>
          </a:p>
          <a:p>
            <a:pPr lvl="1"/>
            <a:r>
              <a:rPr lang="en-US" dirty="0"/>
              <a:t>Full attention is on the handler</a:t>
            </a:r>
          </a:p>
          <a:p>
            <a:pPr lvl="1"/>
            <a:r>
              <a:rPr lang="en-US" dirty="0"/>
              <a:t>Pig’s efforts to move away aren’t working so it switches to alternative tactics: stop, back up, turn back, try to get past the handler or…</a:t>
            </a:r>
          </a:p>
          <a:p>
            <a:pPr lvl="1"/>
            <a:r>
              <a:rPr lang="en-US" dirty="0"/>
              <a:t>Shut down and refuse to move – a defensive response different from being too tame or fatigued</a:t>
            </a:r>
          </a:p>
          <a:p>
            <a:pPr lvl="1"/>
            <a:r>
              <a:rPr lang="en-US" dirty="0"/>
              <a:t>Bunching up and difficult to sort or separate</a:t>
            </a:r>
          </a:p>
          <a:p>
            <a:pPr marL="0" indent="0">
              <a:buNone/>
            </a:pP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grpSp>
        <p:nvGrpSpPr>
          <p:cNvPr id="8" name="Group 7"/>
          <p:cNvGrpSpPr/>
          <p:nvPr/>
        </p:nvGrpSpPr>
        <p:grpSpPr>
          <a:xfrm>
            <a:off x="-6290007" y="210721"/>
            <a:ext cx="6004679" cy="3073411"/>
            <a:chOff x="-6518026" y="937282"/>
            <a:chExt cx="6004679" cy="3073411"/>
          </a:xfrm>
        </p:grpSpPr>
        <p:sp>
          <p:nvSpPr>
            <p:cNvPr id="17" name="Rounded Rectangle 16"/>
            <p:cNvSpPr/>
            <p:nvPr/>
          </p:nvSpPr>
          <p:spPr>
            <a:xfrm>
              <a:off x="-6336632" y="937282"/>
              <a:ext cx="5823285" cy="3073411"/>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518026" y="1109871"/>
              <a:ext cx="5860301" cy="2753310"/>
              <a:chOff x="-6646363" y="2556627"/>
              <a:chExt cx="5860301" cy="275331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6363" y="2685456"/>
                <a:ext cx="1318446" cy="2451332"/>
              </a:xfrm>
              <a:prstGeom prst="rect">
                <a:avLst/>
              </a:prstGeom>
            </p:spPr>
          </p:pic>
          <p:sp>
            <p:nvSpPr>
              <p:cNvPr id="11" name="Rounded Rectangle 10"/>
              <p:cNvSpPr/>
              <p:nvPr/>
            </p:nvSpPr>
            <p:spPr>
              <a:xfrm>
                <a:off x="-5327916" y="2556627"/>
                <a:ext cx="4541854" cy="2753310"/>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213684" y="2787738"/>
                <a:ext cx="4427622" cy="2246769"/>
              </a:xfrm>
              <a:prstGeom prst="rect">
                <a:avLst/>
              </a:prstGeom>
              <a:noFill/>
            </p:spPr>
            <p:txBody>
              <a:bodyPr wrap="square" rtlCol="0">
                <a:spAutoFit/>
              </a:bodyPr>
              <a:lstStyle/>
              <a:p>
                <a:pPr marL="274320" indent="-274320">
                  <a:spcAft>
                    <a:spcPts val="600"/>
                  </a:spcAft>
                  <a:buBlip>
                    <a:blip r:embed="rId4"/>
                  </a:buBlip>
                </a:pPr>
                <a:r>
                  <a:rPr lang="en-US" sz="2800" b="1" dirty="0" smtClean="0">
                    <a:solidFill>
                      <a:srgbClr val="336600"/>
                    </a:solidFill>
                    <a:latin typeface="+mj-lt"/>
                  </a:rPr>
                  <a:t>Release </a:t>
                </a:r>
                <a:r>
                  <a:rPr lang="en-US" sz="2800" b="1" dirty="0">
                    <a:solidFill>
                      <a:srgbClr val="336600"/>
                    </a:solidFill>
                    <a:latin typeface="+mj-lt"/>
                  </a:rPr>
                  <a:t>pressure the animal will calm </a:t>
                </a:r>
                <a:r>
                  <a:rPr lang="en-US" sz="2800" b="1" dirty="0" smtClean="0">
                    <a:solidFill>
                      <a:srgbClr val="336600"/>
                    </a:solidFill>
                    <a:latin typeface="+mj-lt"/>
                  </a:rPr>
                  <a:t>down, but may require some time to do so</a:t>
                </a:r>
                <a:endParaRPr lang="en-US" sz="2800" b="1" dirty="0">
                  <a:solidFill>
                    <a:srgbClr val="336600"/>
                  </a:solidFill>
                  <a:latin typeface="+mj-lt"/>
                </a:endParaRPr>
              </a:p>
            </p:txBody>
          </p:sp>
        </p:grpSp>
      </p:grpSp>
      <p:grpSp>
        <p:nvGrpSpPr>
          <p:cNvPr id="19" name="Group 18"/>
          <p:cNvGrpSpPr/>
          <p:nvPr/>
        </p:nvGrpSpPr>
        <p:grpSpPr>
          <a:xfrm>
            <a:off x="-6854913" y="3762071"/>
            <a:ext cx="6614279" cy="4066477"/>
            <a:chOff x="-7191795" y="3826239"/>
            <a:chExt cx="6614279" cy="4066477"/>
          </a:xfrm>
        </p:grpSpPr>
        <p:sp>
          <p:nvSpPr>
            <p:cNvPr id="18" name="Rounded Rectangle 17"/>
            <p:cNvSpPr/>
            <p:nvPr/>
          </p:nvSpPr>
          <p:spPr>
            <a:xfrm>
              <a:off x="-7191795" y="3826239"/>
              <a:ext cx="6614279" cy="4066477"/>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025823" y="4010693"/>
              <a:ext cx="6336012" cy="3721602"/>
              <a:chOff x="-7025823" y="4010693"/>
              <a:chExt cx="6336012" cy="3721602"/>
            </a:xfrm>
          </p:grpSpPr>
          <p:sp>
            <p:nvSpPr>
              <p:cNvPr id="14" name="Rounded Rectangle 13"/>
              <p:cNvSpPr/>
              <p:nvPr/>
            </p:nvSpPr>
            <p:spPr>
              <a:xfrm>
                <a:off x="-5864887" y="4010693"/>
                <a:ext cx="5175076" cy="3721602"/>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5823" y="4396716"/>
                <a:ext cx="1471633" cy="1474778"/>
              </a:xfrm>
              <a:prstGeom prst="rect">
                <a:avLst/>
              </a:prstGeom>
            </p:spPr>
          </p:pic>
          <p:sp>
            <p:nvSpPr>
              <p:cNvPr id="16" name="TextBox 15"/>
              <p:cNvSpPr txBox="1"/>
              <p:nvPr/>
            </p:nvSpPr>
            <p:spPr>
              <a:xfrm>
                <a:off x="-5631481" y="4231755"/>
                <a:ext cx="4813334" cy="3185487"/>
              </a:xfrm>
              <a:prstGeom prst="rect">
                <a:avLst/>
              </a:prstGeom>
              <a:noFill/>
            </p:spPr>
            <p:txBody>
              <a:bodyPr wrap="square" rtlCol="0">
                <a:spAutoFit/>
              </a:bodyPr>
              <a:lstStyle/>
              <a:p>
                <a:pPr marL="457200" indent="-457200">
                  <a:spcAft>
                    <a:spcPts val="600"/>
                  </a:spcAft>
                  <a:buBlip>
                    <a:blip r:embed="rId6"/>
                  </a:buBlip>
                </a:pPr>
                <a:r>
                  <a:rPr lang="en-US" sz="2800" b="1" dirty="0" smtClean="0">
                    <a:solidFill>
                      <a:srgbClr val="990000"/>
                    </a:solidFill>
                    <a:latin typeface="+mj-lt"/>
                  </a:rPr>
                  <a:t>Too close/too much pressure and pig can’t get release</a:t>
                </a:r>
                <a:endParaRPr lang="en-US" sz="2800" b="1" dirty="0">
                  <a:solidFill>
                    <a:srgbClr val="990000"/>
                  </a:solidFill>
                  <a:latin typeface="+mj-lt"/>
                </a:endParaRPr>
              </a:p>
              <a:p>
                <a:pPr marL="457200" indent="-457200">
                  <a:spcAft>
                    <a:spcPts val="600"/>
                  </a:spcAft>
                  <a:buBlip>
                    <a:blip r:embed="rId6"/>
                  </a:buBlip>
                </a:pPr>
                <a:r>
                  <a:rPr lang="en-US" sz="2800" b="1" dirty="0">
                    <a:solidFill>
                      <a:srgbClr val="990000"/>
                    </a:solidFill>
                    <a:latin typeface="+mj-lt"/>
                  </a:rPr>
                  <a:t>If you maintain or increase pressure, the animal may </a:t>
                </a:r>
                <a:r>
                  <a:rPr lang="en-US" sz="2800" b="1" dirty="0" smtClean="0">
                    <a:solidFill>
                      <a:srgbClr val="990000"/>
                    </a:solidFill>
                    <a:latin typeface="+mj-lt"/>
                  </a:rPr>
                  <a:t>escalate to extreme fear</a:t>
                </a:r>
                <a:endParaRPr lang="en-US" sz="2800" b="1" dirty="0">
                  <a:solidFill>
                    <a:srgbClr val="800000"/>
                  </a:solidFill>
                  <a:latin typeface="+mj-lt"/>
                </a:endParaRPr>
              </a:p>
            </p:txBody>
          </p:sp>
        </p:grpSp>
      </p:grpSp>
      <p:pic>
        <p:nvPicPr>
          <p:cNvPr id="3074" name="Picture 2" descr="C:\ArticulateProjects\PorkBoard\TQA\Images\Bunch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6834" y="1737805"/>
            <a:ext cx="2638361" cy="39575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11111E-6 L 0.73143 0.24421 " pathEditMode="relative" rAng="0" ptsTypes="AA">
                                      <p:cBhvr>
                                        <p:cTn id="6" dur="1000" fill="hold"/>
                                        <p:tgtEl>
                                          <p:spTgt spid="8"/>
                                        </p:tgtEl>
                                        <p:attrNameLst>
                                          <p:attrName>ppt_x</p:attrName>
                                          <p:attrName>ppt_y</p:attrName>
                                        </p:attrNameLst>
                                      </p:cBhvr>
                                      <p:rCtr x="36562" y="12199"/>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42" presetClass="path" presetSubtype="0" accel="50000" decel="50000" fill="hold" nodeType="withEffect">
                                  <p:stCondLst>
                                    <p:cond delay="100"/>
                                  </p:stCondLst>
                                  <p:childTnLst>
                                    <p:animMotion origin="layout" path="M 8.33333E-7 2.59259E-6 L 0.7467 -0.33241 " pathEditMode="relative" rAng="0" ptsTypes="AA">
                                      <p:cBhvr>
                                        <p:cTn id="13" dur="900" fill="hold"/>
                                        <p:tgtEl>
                                          <p:spTgt spid="19"/>
                                        </p:tgtEl>
                                        <p:attrNameLst>
                                          <p:attrName>ppt_x</p:attrName>
                                          <p:attrName>ppt_y</p:attrName>
                                        </p:attrNameLst>
                                      </p:cBhvr>
                                      <p:rCtr x="37344" y="-1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Pigs Showing Extreme Fear or Defensiveness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Body language indications:</a:t>
            </a:r>
          </a:p>
          <a:p>
            <a:pPr lvl="1"/>
            <a:r>
              <a:rPr lang="en-US" dirty="0"/>
              <a:t>Panic </a:t>
            </a:r>
          </a:p>
          <a:p>
            <a:pPr lvl="1"/>
            <a:r>
              <a:rPr lang="en-US" dirty="0"/>
              <a:t>Willing to run under, over, or through handlers and obstacles</a:t>
            </a:r>
          </a:p>
          <a:p>
            <a:pPr lvl="1"/>
            <a:r>
              <a:rPr lang="en-US" dirty="0"/>
              <a:t>Scrambling, out of control movement</a:t>
            </a:r>
          </a:p>
          <a:p>
            <a:pPr lvl="1"/>
            <a:r>
              <a:rPr lang="en-US" dirty="0"/>
              <a:t>High pitched vocalization</a:t>
            </a:r>
          </a:p>
          <a:p>
            <a:pPr lvl="1"/>
            <a:r>
              <a:rPr lang="en-US" dirty="0"/>
              <a:t>Possibly leading to severe stress symptoms including death </a:t>
            </a:r>
          </a:p>
          <a:p>
            <a:pPr lvl="1"/>
            <a:r>
              <a:rPr lang="en-US" dirty="0"/>
              <a:t>Bunching up and difficult to sort or </a:t>
            </a:r>
            <a:r>
              <a:rPr lang="en-US" dirty="0" smtClean="0"/>
              <a:t>separate</a:t>
            </a: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Pig Body Language</a:t>
            </a:r>
            <a:endParaRPr lang="en-US" dirty="0">
              <a:solidFill>
                <a:schemeClr val="bg1">
                  <a:lumMod val="65000"/>
                </a:schemeClr>
              </a:solidFill>
            </a:endParaRPr>
          </a:p>
        </p:txBody>
      </p:sp>
      <p:pic>
        <p:nvPicPr>
          <p:cNvPr id="2050" name="Picture 2" descr="C:\ArticulateProjects\PorkBoard\TQA\Images\ExtremeFea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022" y="1522090"/>
            <a:ext cx="2900416" cy="43506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8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a:ext>
            </a:extLst>
          </a:blip>
          <a:stretch>
            <a:fillRect/>
          </a:stretch>
        </p:blipFill>
        <p:spPr>
          <a:xfrm>
            <a:off x="3175282" y="3033347"/>
            <a:ext cx="2623876" cy="2623876"/>
          </a:xfrm>
          <a:prstGeom prst="rect">
            <a:avLst/>
          </a:prstGeom>
        </p:spPr>
      </p:pic>
      <p:sp>
        <p:nvSpPr>
          <p:cNvPr id="5" name="TextBox 4"/>
          <p:cNvSpPr txBox="1"/>
          <p:nvPr/>
        </p:nvSpPr>
        <p:spPr>
          <a:xfrm>
            <a:off x="884255" y="2059911"/>
            <a:ext cx="2341266" cy="4708981"/>
          </a:xfrm>
          <a:prstGeom prst="rect">
            <a:avLst/>
          </a:prstGeom>
          <a:noFill/>
        </p:spPr>
        <p:txBody>
          <a:bodyPr wrap="square" rtlCol="0">
            <a:spAutoFit/>
            <a:scene3d>
              <a:camera prst="orthographicFront"/>
              <a:lightRig rig="threePt" dir="t"/>
            </a:scene3d>
            <a:sp3d extrusionH="127000" prstMaterial="plastic">
              <a:bevelT w="88900" h="69850"/>
              <a:bevelB w="107950"/>
            </a:sp3d>
          </a:bodyPr>
          <a:lstStyle/>
          <a:p>
            <a:r>
              <a:rPr lang="en-US" sz="30000" dirty="0" smtClean="0">
                <a:solidFill>
                  <a:srgbClr val="336600"/>
                </a:solidFill>
                <a:effectLst>
                  <a:outerShdw blurRad="63500" sx="102000" sy="102000" algn="ctr" rotWithShape="0">
                    <a:prstClr val="black">
                      <a:alpha val="40000"/>
                    </a:prstClr>
                  </a:outerShdw>
                </a:effectLst>
                <a:latin typeface="Showcard Gothic" panose="04020904020102020604" pitchFamily="82" charset="0"/>
              </a:rPr>
              <a:t>!</a:t>
            </a:r>
            <a:endParaRPr lang="en-US" sz="30000" dirty="0">
              <a:solidFill>
                <a:srgbClr val="336600"/>
              </a:solidFill>
              <a:effectLst>
                <a:outerShdw blurRad="63500" sx="102000" sy="102000" algn="ctr" rotWithShape="0">
                  <a:prstClr val="black">
                    <a:alpha val="40000"/>
                  </a:prstClr>
                </a:outerShdw>
              </a:effectLst>
              <a:latin typeface="Showcard Gothic" panose="04020904020102020604" pitchFamily="82" charset="0"/>
            </a:endParaRPr>
          </a:p>
        </p:txBody>
      </p:sp>
      <p:cxnSp>
        <p:nvCxnSpPr>
          <p:cNvPr id="6" name="Straight Arrow Connector 5"/>
          <p:cNvCxnSpPr/>
          <p:nvPr/>
        </p:nvCxnSpPr>
        <p:spPr>
          <a:xfrm flipH="1">
            <a:off x="7877912" y="4461468"/>
            <a:ext cx="869182" cy="10049"/>
          </a:xfrm>
          <a:prstGeom prst="straightConnector1">
            <a:avLst/>
          </a:prstGeom>
          <a:ln w="123825" cap="rnd">
            <a:solidFill>
              <a:srgbClr val="F8981D"/>
            </a:solidFill>
            <a:round/>
            <a:tailEnd type="oval" w="lg" len="lg"/>
          </a:ln>
          <a:effectLst>
            <a:outerShdw blurRad="63500" sx="102000" sy="102000" algn="ctr" rotWithShape="0">
              <a:prstClr val="black">
                <a:alpha val="40000"/>
              </a:prstClr>
            </a:outerShdw>
          </a:effectLst>
          <a:scene3d>
            <a:camera prst="orthographicFront"/>
            <a:lightRig rig="threePt" dir="t"/>
          </a:scene3d>
          <a:sp3d>
            <a:bevelT w="44450" h="69850"/>
          </a:sp3d>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385733" y="4461469"/>
            <a:ext cx="527537" cy="10048"/>
          </a:xfrm>
          <a:prstGeom prst="straightConnector1">
            <a:avLst/>
          </a:prstGeom>
          <a:ln w="123825" cap="rnd">
            <a:solidFill>
              <a:srgbClr val="F8981D"/>
            </a:solidFill>
            <a:round/>
            <a:tailEnd type="none" w="lg" len="lg"/>
          </a:ln>
          <a:effectLst>
            <a:outerShdw blurRad="63500" sx="102000" sy="102000" algn="ctr" rotWithShape="0">
              <a:prstClr val="black">
                <a:alpha val="40000"/>
              </a:prstClr>
            </a:outerShdw>
          </a:effectLst>
          <a:scene3d>
            <a:camera prst="orthographicFront"/>
            <a:lightRig rig="threePt" dir="t"/>
          </a:scene3d>
          <a:sp3d>
            <a:bevelT w="44450" h="69850"/>
          </a:sp3d>
        </p:spPr>
        <p:style>
          <a:lnRef idx="2">
            <a:schemeClr val="accent1"/>
          </a:lnRef>
          <a:fillRef idx="0">
            <a:schemeClr val="accent1"/>
          </a:fillRef>
          <a:effectRef idx="1">
            <a:schemeClr val="accent1"/>
          </a:effectRef>
          <a:fontRef idx="minor">
            <a:schemeClr val="tx1"/>
          </a:fontRef>
        </p:style>
      </p:cxnSp>
      <p:sp>
        <p:nvSpPr>
          <p:cNvPr id="8" name="Block Arc 7"/>
          <p:cNvSpPr/>
          <p:nvPr/>
        </p:nvSpPr>
        <p:spPr>
          <a:xfrm rot="16200000">
            <a:off x="6948440" y="3843495"/>
            <a:ext cx="1235947" cy="1235948"/>
          </a:xfrm>
          <a:prstGeom prst="blockArc">
            <a:avLst/>
          </a:prstGeom>
          <a:ln w="123825" cap="rnd">
            <a:solidFill>
              <a:srgbClr val="F8981D"/>
            </a:solidFill>
            <a:round/>
            <a:tailEnd type="none" w="lg" len="lg"/>
          </a:ln>
          <a:effectLst>
            <a:outerShdw blurRad="63500" sx="102000" sy="102000" algn="ctr" rotWithShape="0">
              <a:prstClr val="black">
                <a:alpha val="40000"/>
              </a:prstClr>
            </a:outerShdw>
          </a:effectLst>
          <a:scene3d>
            <a:camera prst="orthographicFront"/>
            <a:lightRig rig="threePt" dir="t"/>
          </a:scene3d>
          <a:sp3d>
            <a:bevelT w="44450" h="6985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9" name="Chevron 8"/>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Section Title</a:t>
            </a:r>
            <a:endParaRPr lang="en-US" dirty="0">
              <a:solidFill>
                <a:schemeClr val="bg1">
                  <a:lumMod val="65000"/>
                </a:schemeClr>
              </a:solidFill>
            </a:endParaRPr>
          </a:p>
        </p:txBody>
      </p:sp>
      <p:sp>
        <p:nvSpPr>
          <p:cNvPr id="10" name="Chevron 9"/>
          <p:cNvSpPr/>
          <p:nvPr/>
        </p:nvSpPr>
        <p:spPr>
          <a:xfrm>
            <a:off x="3145137"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Key Topic</a:t>
            </a:r>
            <a:endParaRPr lang="en-US" dirty="0">
              <a:solidFill>
                <a:schemeClr val="bg1">
                  <a:lumMod val="65000"/>
                </a:schemeClr>
              </a:solidFill>
            </a:endParaRPr>
          </a:p>
        </p:txBody>
      </p:sp>
    </p:spTree>
    <p:extLst>
      <p:ext uri="{BB962C8B-B14F-4D97-AF65-F5344CB8AC3E}">
        <p14:creationId xmlns:p14="http://schemas.microsoft.com/office/powerpoint/2010/main" val="4112497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Herd Behavior and Group Patterns</a:t>
            </a:r>
            <a:endParaRPr lang="en-US" dirty="0"/>
          </a:p>
        </p:txBody>
      </p:sp>
      <p:sp>
        <p:nvSpPr>
          <p:cNvPr id="3" name="Content Placeholder 2"/>
          <p:cNvSpPr>
            <a:spLocks noGrp="1"/>
          </p:cNvSpPr>
          <p:nvPr>
            <p:ph idx="1"/>
          </p:nvPr>
        </p:nvSpPr>
        <p:spPr/>
        <p:txBody>
          <a:bodyPr/>
          <a:lstStyle/>
          <a:p>
            <a:r>
              <a:rPr lang="en-US" dirty="0"/>
              <a:t>Pigs try to stay with other pigs for protection. Anytime we work with groups of pigs we get some form of herd behavior.  The manner in which pigs display herd behavior is closely linked to their fear levels, what they are paying attention to, and available space. </a:t>
            </a:r>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389" y="4684295"/>
            <a:ext cx="7813221" cy="1267326"/>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438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Flowing Herd Behavior</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When pigs move with a group that is moving. Occurs when: </a:t>
            </a:r>
          </a:p>
          <a:p>
            <a:pPr lvl="1"/>
            <a:r>
              <a:rPr lang="en-US" dirty="0" smtClean="0"/>
              <a:t>There is a calm pig response </a:t>
            </a:r>
          </a:p>
          <a:p>
            <a:pPr lvl="1"/>
            <a:r>
              <a:rPr lang="en-US" dirty="0" smtClean="0"/>
              <a:t>Pigs’ attention is on moving and staying with the herd</a:t>
            </a:r>
          </a:p>
          <a:p>
            <a:pPr lvl="1"/>
            <a:r>
              <a:rPr lang="en-US" dirty="0" smtClean="0"/>
              <a:t>Movement of front animals draws other pigs to join and follow </a:t>
            </a:r>
          </a:p>
          <a:p>
            <a:pPr lvl="1"/>
            <a:r>
              <a:rPr lang="en-US" dirty="0" smtClean="0"/>
              <a:t>Movement of animals coming behind drives front animals to continue moving forward</a:t>
            </a:r>
          </a:p>
          <a:p>
            <a:pPr lvl="1"/>
            <a:r>
              <a:rPr lang="en-US" dirty="0" smtClean="0"/>
              <a:t>Animals are loosely spaced  </a:t>
            </a:r>
          </a:p>
          <a:p>
            <a:pPr lvl="1"/>
            <a:r>
              <a:rPr lang="en-US" dirty="0" smtClean="0"/>
              <a:t>The handler is moving with and not forcing the flow</a:t>
            </a: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pic>
        <p:nvPicPr>
          <p:cNvPr id="10" name="Content Placeholder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760812" y="2496864"/>
            <a:ext cx="3882941" cy="244254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5250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Disrupting Flow</a:t>
            </a:r>
            <a:endParaRPr lang="en-US" dirty="0"/>
          </a:p>
        </p:txBody>
      </p:sp>
      <p:sp>
        <p:nvSpPr>
          <p:cNvPr id="3" name="Content Placeholder 2"/>
          <p:cNvSpPr>
            <a:spLocks noGrp="1"/>
          </p:cNvSpPr>
          <p:nvPr>
            <p:ph idx="1"/>
          </p:nvPr>
        </p:nvSpPr>
        <p:spPr/>
        <p:txBody>
          <a:bodyPr/>
          <a:lstStyle/>
          <a:p>
            <a:r>
              <a:rPr lang="en-US" dirty="0" smtClean="0"/>
              <a:t>Movement or distractions can catch pigs’ attention and stop flow.</a:t>
            </a:r>
          </a:p>
          <a:p>
            <a:pPr lvl="1"/>
            <a:r>
              <a:rPr lang="en-US" dirty="0"/>
              <a:t>Excessive handler noise, pressure and crowding from </a:t>
            </a:r>
            <a:r>
              <a:rPr lang="en-US" dirty="0" smtClean="0"/>
              <a:t>behind</a:t>
            </a:r>
          </a:p>
          <a:p>
            <a:pPr lvl="1"/>
            <a:r>
              <a:rPr lang="en-US" dirty="0" smtClean="0"/>
              <a:t>Something </a:t>
            </a:r>
            <a:r>
              <a:rPr lang="en-US" dirty="0"/>
              <a:t>new or </a:t>
            </a:r>
            <a:r>
              <a:rPr lang="en-US" dirty="0" smtClean="0"/>
              <a:t>unfamiliar in the environment</a:t>
            </a:r>
          </a:p>
          <a:p>
            <a:pPr lvl="1"/>
            <a:r>
              <a:rPr lang="en-US" dirty="0" smtClean="0"/>
              <a:t> Sudden noises or movements</a:t>
            </a:r>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grpSp>
        <p:nvGrpSpPr>
          <p:cNvPr id="6" name="Group 5"/>
          <p:cNvGrpSpPr/>
          <p:nvPr/>
        </p:nvGrpSpPr>
        <p:grpSpPr>
          <a:xfrm>
            <a:off x="-6514595" y="210721"/>
            <a:ext cx="6421773" cy="3446879"/>
            <a:chOff x="-6518026" y="937282"/>
            <a:chExt cx="6421773" cy="3446879"/>
          </a:xfrm>
        </p:grpSpPr>
        <p:sp>
          <p:nvSpPr>
            <p:cNvPr id="7" name="Rounded Rectangle 6"/>
            <p:cNvSpPr/>
            <p:nvPr/>
          </p:nvSpPr>
          <p:spPr>
            <a:xfrm>
              <a:off x="-6518026" y="937282"/>
              <a:ext cx="6421773" cy="3446879"/>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518026" y="1109870"/>
              <a:ext cx="6421773" cy="3117077"/>
              <a:chOff x="-6646363" y="2556626"/>
              <a:chExt cx="6421773" cy="3117077"/>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6363" y="2685456"/>
                <a:ext cx="1318446" cy="2451332"/>
              </a:xfrm>
              <a:prstGeom prst="rect">
                <a:avLst/>
              </a:prstGeom>
            </p:spPr>
          </p:pic>
          <p:sp>
            <p:nvSpPr>
              <p:cNvPr id="10" name="Rounded Rectangle 9"/>
              <p:cNvSpPr/>
              <p:nvPr/>
            </p:nvSpPr>
            <p:spPr>
              <a:xfrm>
                <a:off x="-5327916" y="2556626"/>
                <a:ext cx="4971560" cy="3117077"/>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213685" y="2787738"/>
                <a:ext cx="4989095" cy="2677656"/>
              </a:xfrm>
              <a:prstGeom prst="rect">
                <a:avLst/>
              </a:prstGeom>
              <a:noFill/>
            </p:spPr>
            <p:txBody>
              <a:bodyPr wrap="square" rtlCol="0">
                <a:spAutoFit/>
              </a:bodyPr>
              <a:lstStyle/>
              <a:p>
                <a:pPr marL="274320" indent="-274320">
                  <a:spcAft>
                    <a:spcPts val="600"/>
                  </a:spcAft>
                  <a:buBlip>
                    <a:blip r:embed="rId4"/>
                  </a:buBlip>
                </a:pPr>
                <a:r>
                  <a:rPr lang="en-US" sz="2800" b="1" dirty="0">
                    <a:solidFill>
                      <a:srgbClr val="336600"/>
                    </a:solidFill>
                    <a:latin typeface="+mj-lt"/>
                  </a:rPr>
                  <a:t>Take the time to minimize distractions in the environment before moving pigs and pay attention to what pigs are telling you</a:t>
                </a:r>
              </a:p>
            </p:txBody>
          </p:sp>
        </p:grpSp>
      </p:grpSp>
      <p:grpSp>
        <p:nvGrpSpPr>
          <p:cNvPr id="13" name="Group 12"/>
          <p:cNvGrpSpPr/>
          <p:nvPr/>
        </p:nvGrpSpPr>
        <p:grpSpPr>
          <a:xfrm>
            <a:off x="-6646361" y="3904086"/>
            <a:ext cx="6421773" cy="3446879"/>
            <a:chOff x="-6518026" y="937282"/>
            <a:chExt cx="6421773" cy="3446879"/>
          </a:xfrm>
        </p:grpSpPr>
        <p:sp>
          <p:nvSpPr>
            <p:cNvPr id="14" name="Rounded Rectangle 13"/>
            <p:cNvSpPr/>
            <p:nvPr/>
          </p:nvSpPr>
          <p:spPr>
            <a:xfrm>
              <a:off x="-6518026" y="937282"/>
              <a:ext cx="6421773" cy="3446879"/>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6518026" y="1109870"/>
              <a:ext cx="6290007" cy="3117077"/>
              <a:chOff x="-6646363" y="2556626"/>
              <a:chExt cx="6290007" cy="3117077"/>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6363" y="2685456"/>
                <a:ext cx="1318446" cy="2451332"/>
              </a:xfrm>
              <a:prstGeom prst="rect">
                <a:avLst/>
              </a:prstGeom>
            </p:spPr>
          </p:pic>
          <p:sp>
            <p:nvSpPr>
              <p:cNvPr id="17" name="Rounded Rectangle 16"/>
              <p:cNvSpPr/>
              <p:nvPr/>
            </p:nvSpPr>
            <p:spPr>
              <a:xfrm>
                <a:off x="-5327916" y="2556626"/>
                <a:ext cx="4971560" cy="3117077"/>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196151" y="2787738"/>
                <a:ext cx="4839795" cy="2677656"/>
              </a:xfrm>
              <a:prstGeom prst="rect">
                <a:avLst/>
              </a:prstGeom>
              <a:noFill/>
            </p:spPr>
            <p:txBody>
              <a:bodyPr wrap="square" rtlCol="0">
                <a:spAutoFit/>
              </a:bodyPr>
              <a:lstStyle/>
              <a:p>
                <a:pPr marL="274320" indent="-274320">
                  <a:spcAft>
                    <a:spcPts val="600"/>
                  </a:spcAft>
                  <a:buBlip>
                    <a:blip r:embed="rId4"/>
                  </a:buBlip>
                </a:pPr>
                <a:r>
                  <a:rPr lang="en-US" sz="2800" b="1" dirty="0">
                    <a:solidFill>
                      <a:srgbClr val="336600"/>
                    </a:solidFill>
                    <a:latin typeface="+mj-lt"/>
                  </a:rPr>
                  <a:t>The most helpful thing a transporter can do to speed up loading is to stay still, stay quiet, and stay out of sight until the last pig </a:t>
                </a:r>
                <a:r>
                  <a:rPr lang="en-US" sz="2800" b="1" dirty="0" smtClean="0">
                    <a:solidFill>
                      <a:srgbClr val="336600"/>
                    </a:solidFill>
                    <a:latin typeface="+mj-lt"/>
                  </a:rPr>
                  <a:t>gets </a:t>
                </a:r>
                <a:r>
                  <a:rPr lang="en-US" sz="2800" b="1" dirty="0">
                    <a:solidFill>
                      <a:srgbClr val="336600"/>
                    </a:solidFill>
                    <a:latin typeface="+mj-lt"/>
                  </a:rPr>
                  <a:t>past</a:t>
                </a:r>
              </a:p>
            </p:txBody>
          </p:sp>
        </p:grpSp>
      </p:grpSp>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t="4299"/>
          <a:stretch/>
        </p:blipFill>
        <p:spPr>
          <a:xfrm>
            <a:off x="6884969" y="1737804"/>
            <a:ext cx="1801831" cy="306279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32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44444E-6 L 0.73142 0.24422 " pathEditMode="relative" rAng="0" ptsTypes="AA">
                                      <p:cBhvr>
                                        <p:cTn id="6" dur="1000" fill="hold"/>
                                        <p:tgtEl>
                                          <p:spTgt spid="6"/>
                                        </p:tgtEl>
                                        <p:attrNameLst>
                                          <p:attrName>ppt_x</p:attrName>
                                          <p:attrName>ppt_y</p:attrName>
                                        </p:attrNameLst>
                                      </p:cBhvr>
                                      <p:rCtr x="36562" y="12199"/>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42" presetClass="path" presetSubtype="0" accel="50000" decel="50000" fill="hold" nodeType="withEffect">
                                  <p:stCondLst>
                                    <p:cond delay="0"/>
                                  </p:stCondLst>
                                  <p:childTnLst>
                                    <p:animMotion origin="layout" path="M 4.44444E-6 -1.85185E-6 L 0.75295 -0.30694 " pathEditMode="relative" rAng="0" ptsTypes="AA">
                                      <p:cBhvr>
                                        <p:cTn id="13" dur="1000" fill="hold"/>
                                        <p:tgtEl>
                                          <p:spTgt spid="13"/>
                                        </p:tgtEl>
                                        <p:attrNameLst>
                                          <p:attrName>ppt_x</p:attrName>
                                          <p:attrName>ppt_y</p:attrName>
                                        </p:attrNameLst>
                                      </p:cBhvr>
                                      <p:rCtr x="37639" y="-1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the Number of Handlers</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Pigs try to keep track of all people</a:t>
            </a:r>
          </a:p>
          <a:p>
            <a:r>
              <a:rPr lang="en-US" dirty="0" smtClean="0"/>
              <a:t>Only one person should be pressuring pigs at any time or you risk disrupting flow</a:t>
            </a:r>
          </a:p>
          <a:p>
            <a:pPr lvl="1"/>
            <a:r>
              <a:rPr lang="en-US" dirty="0" smtClean="0"/>
              <a:t>Drawing </a:t>
            </a:r>
            <a:r>
              <a:rPr lang="en-US" dirty="0"/>
              <a:t>attention and stopping pigs that have already gone past </a:t>
            </a:r>
          </a:p>
          <a:p>
            <a:pPr lvl="1"/>
            <a:r>
              <a:rPr lang="en-US" dirty="0"/>
              <a:t>Blocking pigs that are approaching so they stop moving or stop driving the front pigs forward</a:t>
            </a:r>
          </a:p>
          <a:p>
            <a:pPr lvl="1"/>
            <a:r>
              <a:rPr lang="en-US" dirty="0"/>
              <a:t>More forceful handling from an annoyed loader and that in turn leading to more problems and longer load time </a:t>
            </a:r>
            <a:endParaRPr lang="en-US" dirty="0" smtClean="0"/>
          </a:p>
          <a:p>
            <a:r>
              <a:rPr lang="en-US" dirty="0" smtClean="0"/>
              <a:t>The fewer people present, the simpler it is for pigs to keep moving and the easier it is for handlers</a:t>
            </a:r>
            <a:endParaRPr lang="en-US" dirty="0"/>
          </a:p>
          <a:p>
            <a:pPr lvl="1"/>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spTree>
    <p:extLst>
      <p:ext uri="{BB962C8B-B14F-4D97-AF65-F5344CB8AC3E}">
        <p14:creationId xmlns:p14="http://schemas.microsoft.com/office/powerpoint/2010/main" val="3756283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Bunching Herd Behavior</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When the group stops and pigs stay together</a:t>
            </a:r>
          </a:p>
          <a:p>
            <a:pPr lvl="1"/>
            <a:r>
              <a:rPr lang="en-US" dirty="0"/>
              <a:t>Is a defensive response </a:t>
            </a:r>
          </a:p>
          <a:p>
            <a:pPr lvl="1"/>
            <a:r>
              <a:rPr lang="en-US" dirty="0"/>
              <a:t>Kills movement which may be  useful for ear tagging and vaccinating</a:t>
            </a:r>
          </a:p>
          <a:p>
            <a:pPr lvl="1"/>
            <a:r>
              <a:rPr lang="en-US" dirty="0"/>
              <a:t>Is encouraged by anything that stops, crowds, traps or confuses pigs</a:t>
            </a:r>
          </a:p>
          <a:p>
            <a:pPr lvl="1"/>
            <a:r>
              <a:rPr lang="en-US" dirty="0"/>
              <a:t>Often occurs when pigs are  facing away from the handler, closely packed, and listening intently </a:t>
            </a:r>
          </a:p>
        </p:txBody>
      </p:sp>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6" name="Chevron 5"/>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grpSp>
        <p:nvGrpSpPr>
          <p:cNvPr id="9" name="Group 8"/>
          <p:cNvGrpSpPr/>
          <p:nvPr/>
        </p:nvGrpSpPr>
        <p:grpSpPr>
          <a:xfrm>
            <a:off x="-6838870" y="1829943"/>
            <a:ext cx="6614279" cy="3287490"/>
            <a:chOff x="-7191795" y="3826240"/>
            <a:chExt cx="6614279" cy="3287490"/>
          </a:xfrm>
        </p:grpSpPr>
        <p:sp>
          <p:nvSpPr>
            <p:cNvPr id="10" name="Rounded Rectangle 9"/>
            <p:cNvSpPr/>
            <p:nvPr/>
          </p:nvSpPr>
          <p:spPr>
            <a:xfrm>
              <a:off x="-7191795" y="3826240"/>
              <a:ext cx="6614279" cy="3287490"/>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7025823" y="4010693"/>
              <a:ext cx="6336012" cy="2830320"/>
              <a:chOff x="-7025823" y="4010693"/>
              <a:chExt cx="6336012" cy="2830320"/>
            </a:xfrm>
          </p:grpSpPr>
          <p:sp>
            <p:nvSpPr>
              <p:cNvPr id="12" name="Rounded Rectangle 11"/>
              <p:cNvSpPr/>
              <p:nvPr/>
            </p:nvSpPr>
            <p:spPr>
              <a:xfrm>
                <a:off x="-5864887" y="4010693"/>
                <a:ext cx="5175076" cy="2830320"/>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5823" y="4396716"/>
                <a:ext cx="1471633" cy="1474778"/>
              </a:xfrm>
              <a:prstGeom prst="rect">
                <a:avLst/>
              </a:prstGeom>
            </p:spPr>
          </p:pic>
          <p:sp>
            <p:nvSpPr>
              <p:cNvPr id="14" name="TextBox 13"/>
              <p:cNvSpPr txBox="1"/>
              <p:nvPr/>
            </p:nvSpPr>
            <p:spPr>
              <a:xfrm>
                <a:off x="-5631481" y="4231755"/>
                <a:ext cx="4813334" cy="2246769"/>
              </a:xfrm>
              <a:prstGeom prst="rect">
                <a:avLst/>
              </a:prstGeom>
              <a:noFill/>
            </p:spPr>
            <p:txBody>
              <a:bodyPr wrap="square" rtlCol="0">
                <a:spAutoFit/>
              </a:bodyPr>
              <a:lstStyle/>
              <a:p>
                <a:pPr marL="457200" indent="-457200">
                  <a:spcAft>
                    <a:spcPts val="600"/>
                  </a:spcAft>
                  <a:buBlip>
                    <a:blip r:embed="rId4"/>
                  </a:buBlip>
                </a:pPr>
                <a:r>
                  <a:rPr lang="en-US" sz="2800" b="1" dirty="0">
                    <a:solidFill>
                      <a:srgbClr val="990000"/>
                    </a:solidFill>
                    <a:latin typeface="+mj-lt"/>
                  </a:rPr>
                  <a:t>Increasing pressure and aggressiveness towards pigs that are bunching encourages tighter bunching. </a:t>
                </a:r>
                <a:endParaRPr lang="en-US" sz="2800" b="1" dirty="0">
                  <a:solidFill>
                    <a:srgbClr val="800000"/>
                  </a:solidFill>
                  <a:latin typeface="+mj-lt"/>
                </a:endParaRPr>
              </a:p>
            </p:txBody>
          </p:sp>
        </p:grpSp>
      </p:grpSp>
      <p:pic>
        <p:nvPicPr>
          <p:cNvPr id="16" name="Picture 2" descr="C:\ArticulateProjects\PorkBoard\TQA\Images\Bunc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34" y="1737805"/>
            <a:ext cx="2638361" cy="39575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48148E-6 L 0.75972 -0.03217 " pathEditMode="relative" rAng="0" ptsTypes="AA">
                                      <p:cBhvr>
                                        <p:cTn id="6" dur="900" fill="hold"/>
                                        <p:tgtEl>
                                          <p:spTgt spid="9"/>
                                        </p:tgtEl>
                                        <p:attrNameLst>
                                          <p:attrName>ppt_x</p:attrName>
                                          <p:attrName>ppt_y</p:attrName>
                                        </p:attrNameLst>
                                      </p:cBhvr>
                                      <p:rCtr x="37986"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Handler’s Bubble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a:t>
            </a:r>
            <a:r>
              <a:rPr lang="en-US" dirty="0"/>
              <a:t>safe distance pigs try to maintain between themselves and </a:t>
            </a:r>
            <a:r>
              <a:rPr lang="en-US" dirty="0" smtClean="0"/>
              <a:t>the area around a handler. </a:t>
            </a:r>
            <a:r>
              <a:rPr lang="en-US" dirty="0"/>
              <a:t>The bubble:</a:t>
            </a:r>
          </a:p>
          <a:p>
            <a:pPr lvl="1"/>
            <a:r>
              <a:rPr lang="en-US" dirty="0"/>
              <a:t>Takes up “real” space and contributes to crowding</a:t>
            </a:r>
          </a:p>
          <a:p>
            <a:pPr lvl="1"/>
            <a:r>
              <a:rPr lang="en-US" dirty="0"/>
              <a:t>Expands and contracts with the handler’s pressure and pigs’ fear levels</a:t>
            </a:r>
          </a:p>
          <a:p>
            <a:pPr lvl="1"/>
            <a:r>
              <a:rPr lang="en-US" dirty="0"/>
              <a:t>Acts as a “real” barrier that moves with the handler</a:t>
            </a:r>
          </a:p>
          <a:p>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pic>
        <p:nvPicPr>
          <p:cNvPr id="3074"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13094" y="2117558"/>
            <a:ext cx="2277979" cy="3336758"/>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67494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hord 32"/>
          <p:cNvSpPr/>
          <p:nvPr/>
        </p:nvSpPr>
        <p:spPr>
          <a:xfrm rot="6772613">
            <a:off x="-4214108" y="-1740986"/>
            <a:ext cx="2517137" cy="2523106"/>
          </a:xfrm>
          <a:prstGeom prst="chor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Handler’s Bubble &amp; Circling</a:t>
            </a:r>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5" name="Chevron 4"/>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sp>
        <p:nvSpPr>
          <p:cNvPr id="16" name="Chord 15"/>
          <p:cNvSpPr/>
          <p:nvPr/>
        </p:nvSpPr>
        <p:spPr>
          <a:xfrm rot="6772613">
            <a:off x="3231238" y="3310402"/>
            <a:ext cx="2681521" cy="2613328"/>
          </a:xfrm>
          <a:prstGeom prst="chor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705853" y="2111352"/>
            <a:ext cx="7878481" cy="3114675"/>
            <a:chOff x="705853" y="2111352"/>
            <a:chExt cx="7878481" cy="3114675"/>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8791" b="89011" l="6481" r="91667">
                          <a14:foregroundMark x1="7407" y1="62637" x2="7407" y2="62637"/>
                          <a14:foregroundMark x1="91667" y1="62637" x2="91667" y2="62637"/>
                        </a14:backgroundRemoval>
                      </a14:imgEffect>
                    </a14:imgLayer>
                  </a14:imgProps>
                </a:ext>
                <a:ext uri="{28A0092B-C50C-407E-A947-70E740481C1C}">
                  <a14:useLocalDpi xmlns:a14="http://schemas.microsoft.com/office/drawing/2010/main"/>
                </a:ext>
              </a:extLst>
            </a:blip>
            <a:stretch>
              <a:fillRect/>
            </a:stretch>
          </p:blipFill>
          <p:spPr>
            <a:xfrm>
              <a:off x="4076556" y="4359131"/>
              <a:ext cx="1028844" cy="8668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rot="2789723">
              <a:off x="2871537" y="2738567"/>
              <a:ext cx="652264" cy="15219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rot="4306736">
              <a:off x="4513219" y="1812269"/>
              <a:ext cx="652264" cy="15219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rot="5029117">
              <a:off x="5570935" y="2169725"/>
              <a:ext cx="652264" cy="152194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rot="6156801">
              <a:off x="6384761" y="2850431"/>
              <a:ext cx="652264" cy="152194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rot="4724420">
              <a:off x="7292955" y="2169725"/>
              <a:ext cx="652264" cy="152194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rot="4970275">
              <a:off x="7497228" y="3498980"/>
              <a:ext cx="652264" cy="152194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rot="2789723">
              <a:off x="1447195" y="3452786"/>
              <a:ext cx="652264" cy="152194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rot="4132118">
              <a:off x="1795238" y="2417833"/>
              <a:ext cx="652264" cy="1521949"/>
            </a:xfrm>
            <a:prstGeom prst="rect">
              <a:avLst/>
            </a:prstGeom>
          </p:spPr>
        </p:pic>
        <p:cxnSp>
          <p:nvCxnSpPr>
            <p:cNvPr id="18" name="Straight Connector 17"/>
            <p:cNvCxnSpPr/>
            <p:nvPr/>
          </p:nvCxnSpPr>
          <p:spPr>
            <a:xfrm>
              <a:off x="705853" y="5226027"/>
              <a:ext cx="7447547"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6">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400000">
              <a:off x="3087517" y="1745240"/>
              <a:ext cx="652264" cy="1521949"/>
            </a:xfrm>
            <a:prstGeom prst="rect">
              <a:avLst/>
            </a:prstGeom>
          </p:spPr>
        </p:pic>
        <p:cxnSp>
          <p:nvCxnSpPr>
            <p:cNvPr id="26" name="Straight Connector 25"/>
            <p:cNvCxnSpPr/>
            <p:nvPr/>
          </p:nvCxnSpPr>
          <p:spPr>
            <a:xfrm>
              <a:off x="848224" y="2111352"/>
              <a:ext cx="7447547"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29" name="Picture 28"/>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4309192">
            <a:off x="-3504365" y="-2014126"/>
            <a:ext cx="217105" cy="506579"/>
          </a:xfrm>
          <a:prstGeom prst="rect">
            <a:avLst/>
          </a:prstGeom>
        </p:spPr>
      </p:pic>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backgroundRemoval t="8791" b="89011" l="6481" r="91667">
                        <a14:foregroundMark x1="7407" y1="62637" x2="7407" y2="62637"/>
                        <a14:foregroundMark x1="91667" y1="62637" x2="91667" y2="62637"/>
                      </a14:backgroundRemoval>
                    </a14:imgEffect>
                  </a14:imgLayer>
                </a14:imgProps>
              </a:ext>
              <a:ext uri="{28A0092B-C50C-407E-A947-70E740481C1C}">
                <a14:useLocalDpi xmlns:a14="http://schemas.microsoft.com/office/drawing/2010/main"/>
              </a:ext>
            </a:extLst>
          </a:blip>
          <a:stretch>
            <a:fillRect/>
          </a:stretch>
        </p:blipFill>
        <p:spPr>
          <a:xfrm rot="17421479">
            <a:off x="-3621584" y="-859317"/>
            <a:ext cx="1028844" cy="866896"/>
          </a:xfrm>
          <a:prstGeom prst="rect">
            <a:avLst/>
          </a:prstGeom>
        </p:spPr>
      </p:pic>
      <p:cxnSp>
        <p:nvCxnSpPr>
          <p:cNvPr id="32" name="Straight Connector 31"/>
          <p:cNvCxnSpPr/>
          <p:nvPr/>
        </p:nvCxnSpPr>
        <p:spPr>
          <a:xfrm>
            <a:off x="-5192968" y="25613"/>
            <a:ext cx="4913178"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76927" y="-2055913"/>
            <a:ext cx="4916187"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189018" y="-2055913"/>
            <a:ext cx="2" cy="2044338"/>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20053">
            <a:off x="-3965801" y="-2122071"/>
            <a:ext cx="217105" cy="506578"/>
          </a:xfrm>
          <a:prstGeom prst="rect">
            <a:avLst/>
          </a:prstGeom>
        </p:spPr>
      </p:pic>
      <p:pic>
        <p:nvPicPr>
          <p:cNvPr id="41" name="Picture 40"/>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400000">
            <a:off x="-4480229" y="-2172576"/>
            <a:ext cx="217106" cy="506580"/>
          </a:xfrm>
          <a:prstGeom prst="rect">
            <a:avLst/>
          </a:prstGeom>
        </p:spPr>
      </p:pic>
      <p:pic>
        <p:nvPicPr>
          <p:cNvPr id="42" name="Picture 41"/>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954430">
            <a:off x="-4218157" y="-1715801"/>
            <a:ext cx="217105" cy="506578"/>
          </a:xfrm>
          <a:prstGeom prst="rect">
            <a:avLst/>
          </a:prstGeom>
        </p:spPr>
      </p:pic>
      <p:pic>
        <p:nvPicPr>
          <p:cNvPr id="43" name="Picture 42"/>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200000">
            <a:off x="-4381632" y="-1514771"/>
            <a:ext cx="217105" cy="506578"/>
          </a:xfrm>
          <a:prstGeom prst="rect">
            <a:avLst/>
          </a:prstGeom>
        </p:spPr>
      </p:pic>
      <p:pic>
        <p:nvPicPr>
          <p:cNvPr id="44" name="Picture 43"/>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200000">
            <a:off x="-4491682" y="-1278745"/>
            <a:ext cx="217105" cy="506578"/>
          </a:xfrm>
          <a:prstGeom prst="rect">
            <a:avLst/>
          </a:prstGeom>
        </p:spPr>
      </p:pic>
      <p:pic>
        <p:nvPicPr>
          <p:cNvPr id="45" name="Picture 44"/>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984731">
            <a:off x="-4494942" y="-933095"/>
            <a:ext cx="217105" cy="506578"/>
          </a:xfrm>
          <a:prstGeom prst="rect">
            <a:avLst/>
          </a:prstGeom>
        </p:spPr>
      </p:pic>
      <p:pic>
        <p:nvPicPr>
          <p:cNvPr id="46" name="Picture 45"/>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9049462">
            <a:off x="-4959151" y="-1587792"/>
            <a:ext cx="217105" cy="506578"/>
          </a:xfrm>
          <a:prstGeom prst="rect">
            <a:avLst/>
          </a:prstGeom>
        </p:spPr>
      </p:pic>
      <p:pic>
        <p:nvPicPr>
          <p:cNvPr id="47" name="Picture 46"/>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535530">
            <a:off x="-4898957" y="-2027569"/>
            <a:ext cx="217105" cy="506579"/>
          </a:xfrm>
          <a:prstGeom prst="rect">
            <a:avLst/>
          </a:prstGeom>
        </p:spPr>
      </p:pic>
      <p:pic>
        <p:nvPicPr>
          <p:cNvPr id="48" name="Picture 47"/>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535530">
            <a:off x="-5107313" y="-1997976"/>
            <a:ext cx="217105" cy="506579"/>
          </a:xfrm>
          <a:prstGeom prst="rect">
            <a:avLst/>
          </a:prstGeom>
        </p:spPr>
      </p:pic>
      <p:pic>
        <p:nvPicPr>
          <p:cNvPr id="49" name="Picture 48"/>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a:off x="-5164000" y="-1439763"/>
            <a:ext cx="217105" cy="506579"/>
          </a:xfrm>
          <a:prstGeom prst="rect">
            <a:avLst/>
          </a:prstGeom>
        </p:spPr>
      </p:pic>
      <p:pic>
        <p:nvPicPr>
          <p:cNvPr id="50" name="Picture 49"/>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3905487">
            <a:off x="-4598491" y="-1942155"/>
            <a:ext cx="217105" cy="506579"/>
          </a:xfrm>
          <a:prstGeom prst="rect">
            <a:avLst/>
          </a:prstGeom>
        </p:spPr>
      </p:pic>
      <p:pic>
        <p:nvPicPr>
          <p:cNvPr id="51" name="Picture 50"/>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548463">
            <a:off x="-4680794" y="-1699833"/>
            <a:ext cx="217105" cy="506579"/>
          </a:xfrm>
          <a:prstGeom prst="rect">
            <a:avLst/>
          </a:prstGeom>
        </p:spPr>
      </p:pic>
      <p:pic>
        <p:nvPicPr>
          <p:cNvPr id="52" name="Picture 51"/>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5430654">
            <a:off x="-4054031" y="-1904342"/>
            <a:ext cx="217105" cy="506579"/>
          </a:xfrm>
          <a:prstGeom prst="rect">
            <a:avLst/>
          </a:prstGeom>
        </p:spPr>
      </p:pic>
      <p:pic>
        <p:nvPicPr>
          <p:cNvPr id="53" name="Picture 52"/>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761059">
            <a:off x="-3053373" y="-2151435"/>
            <a:ext cx="217105" cy="506579"/>
          </a:xfrm>
          <a:prstGeom prst="rect">
            <a:avLst/>
          </a:prstGeom>
        </p:spPr>
      </p:pic>
      <p:pic>
        <p:nvPicPr>
          <p:cNvPr id="54" name="Picture 53"/>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5627808">
            <a:off x="-4511817" y="-341838"/>
            <a:ext cx="217105" cy="506578"/>
          </a:xfrm>
          <a:prstGeom prst="rect">
            <a:avLst/>
          </a:prstGeom>
        </p:spPr>
      </p:pic>
      <p:pic>
        <p:nvPicPr>
          <p:cNvPr id="55" name="Picture 54"/>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723564">
            <a:off x="-4787801" y="-506736"/>
            <a:ext cx="217105" cy="506578"/>
          </a:xfrm>
          <a:prstGeom prst="rect">
            <a:avLst/>
          </a:prstGeom>
        </p:spPr>
      </p:pic>
      <p:pic>
        <p:nvPicPr>
          <p:cNvPr id="56" name="Picture 55"/>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984731">
            <a:off x="-4561437" y="-654332"/>
            <a:ext cx="217105" cy="506578"/>
          </a:xfrm>
          <a:prstGeom prst="rect">
            <a:avLst/>
          </a:prstGeom>
        </p:spPr>
      </p:pic>
      <p:pic>
        <p:nvPicPr>
          <p:cNvPr id="57" name="Picture 56"/>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8247831">
            <a:off x="-5001088" y="-397714"/>
            <a:ext cx="217105" cy="506578"/>
          </a:xfrm>
          <a:prstGeom prst="rect">
            <a:avLst/>
          </a:prstGeom>
        </p:spPr>
      </p:pic>
      <p:pic>
        <p:nvPicPr>
          <p:cNvPr id="58" name="Picture 57"/>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20026931">
            <a:off x="-5146468" y="-781923"/>
            <a:ext cx="217105" cy="506578"/>
          </a:xfrm>
          <a:prstGeom prst="rect">
            <a:avLst/>
          </a:prstGeom>
        </p:spPr>
      </p:pic>
      <p:pic>
        <p:nvPicPr>
          <p:cNvPr id="59" name="Picture 58"/>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483294">
            <a:off x="-4859030" y="-885480"/>
            <a:ext cx="217105" cy="506578"/>
          </a:xfrm>
          <a:prstGeom prst="rect">
            <a:avLst/>
          </a:prstGeom>
        </p:spPr>
      </p:pic>
      <p:pic>
        <p:nvPicPr>
          <p:cNvPr id="60" name="Picture 59"/>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943883">
            <a:off x="-4849938" y="-1172164"/>
            <a:ext cx="217105" cy="506578"/>
          </a:xfrm>
          <a:prstGeom prst="rect">
            <a:avLst/>
          </a:prstGeom>
        </p:spPr>
      </p:pic>
      <p:pic>
        <p:nvPicPr>
          <p:cNvPr id="61" name="Picture 60"/>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4895685">
            <a:off x="-2508832" y="-2069542"/>
            <a:ext cx="217105" cy="506579"/>
          </a:xfrm>
          <a:prstGeom prst="rect">
            <a:avLst/>
          </a:prstGeom>
        </p:spPr>
      </p:pic>
      <p:grpSp>
        <p:nvGrpSpPr>
          <p:cNvPr id="3077" name="Group 3076"/>
          <p:cNvGrpSpPr/>
          <p:nvPr/>
        </p:nvGrpSpPr>
        <p:grpSpPr>
          <a:xfrm>
            <a:off x="-8301791" y="172209"/>
            <a:ext cx="8229599" cy="3498241"/>
            <a:chOff x="-8301791" y="172209"/>
            <a:chExt cx="8229599" cy="3498241"/>
          </a:xfrm>
        </p:grpSpPr>
        <p:sp>
          <p:nvSpPr>
            <p:cNvPr id="3076" name="Rectangle 3075"/>
            <p:cNvSpPr/>
            <p:nvPr/>
          </p:nvSpPr>
          <p:spPr>
            <a:xfrm>
              <a:off x="-8301791" y="172209"/>
              <a:ext cx="8229599" cy="34982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3" name="Picture 307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90714" y="501714"/>
              <a:ext cx="6573936" cy="2999758"/>
            </a:xfrm>
            <a:prstGeom prst="rect">
              <a:avLst/>
            </a:prstGeom>
          </p:spPr>
        </p:pic>
      </p:grpSp>
      <p:pic>
        <p:nvPicPr>
          <p:cNvPr id="68" name="Picture 67"/>
          <p:cNvPicPr>
            <a:picLocks noChangeAspect="1"/>
          </p:cNvPicPr>
          <p:nvPr/>
        </p:nvPicPr>
        <p:blipFill>
          <a:blip r:embed="rId3">
            <a:extLst>
              <a:ext uri="{BEBA8EAE-BF5A-486C-A8C5-ECC9F3942E4B}">
                <a14:imgProps xmlns:a14="http://schemas.microsoft.com/office/drawing/2010/main">
                  <a14:imgLayer r:embed="rId4">
                    <a14:imgEffect>
                      <a14:backgroundRemoval t="8791" b="89011" l="6481" r="91667">
                        <a14:foregroundMark x1="7407" y1="62637" x2="7407" y2="62637"/>
                        <a14:foregroundMark x1="91667" y1="62637" x2="91667" y2="62637"/>
                      </a14:backgroundRemoval>
                    </a14:imgEffect>
                  </a14:imgLayer>
                </a14:imgProps>
              </a:ext>
              <a:ext uri="{28A0092B-C50C-407E-A947-70E740481C1C}">
                <a14:useLocalDpi xmlns:a14="http://schemas.microsoft.com/office/drawing/2010/main"/>
              </a:ext>
            </a:extLst>
          </a:blip>
          <a:stretch>
            <a:fillRect/>
          </a:stretch>
        </p:blipFill>
        <p:spPr>
          <a:xfrm rot="17421479">
            <a:off x="-3284306" y="8506696"/>
            <a:ext cx="1028844" cy="866896"/>
          </a:xfrm>
          <a:prstGeom prst="rect">
            <a:avLst/>
          </a:prstGeom>
        </p:spPr>
      </p:pic>
      <p:cxnSp>
        <p:nvCxnSpPr>
          <p:cNvPr id="69" name="Straight Connector 68"/>
          <p:cNvCxnSpPr/>
          <p:nvPr/>
        </p:nvCxnSpPr>
        <p:spPr>
          <a:xfrm>
            <a:off x="-4855690" y="9391626"/>
            <a:ext cx="4913178"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839649" y="7310100"/>
            <a:ext cx="4916187" cy="0"/>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4851740" y="7310100"/>
            <a:ext cx="2" cy="2044338"/>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72" name="Picture 71"/>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20053">
            <a:off x="-3541826" y="7175800"/>
            <a:ext cx="385292" cy="899014"/>
          </a:xfrm>
          <a:prstGeom prst="rect">
            <a:avLst/>
          </a:prstGeom>
        </p:spPr>
      </p:pic>
      <p:pic>
        <p:nvPicPr>
          <p:cNvPr id="77" name="Picture 76"/>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984731">
            <a:off x="-4600796" y="8008411"/>
            <a:ext cx="385292" cy="899014"/>
          </a:xfrm>
          <a:prstGeom prst="rect">
            <a:avLst/>
          </a:prstGeom>
        </p:spPr>
      </p:pic>
      <p:pic>
        <p:nvPicPr>
          <p:cNvPr id="78" name="Picture 77"/>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9049462">
            <a:off x="-4511389" y="7669827"/>
            <a:ext cx="385292" cy="899014"/>
          </a:xfrm>
          <a:prstGeom prst="rect">
            <a:avLst/>
          </a:prstGeom>
        </p:spPr>
      </p:pic>
      <p:pic>
        <p:nvPicPr>
          <p:cNvPr id="82" name="Picture 81"/>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3905487">
            <a:off x="-3904003" y="8215473"/>
            <a:ext cx="385292" cy="899016"/>
          </a:xfrm>
          <a:prstGeom prst="rect">
            <a:avLst/>
          </a:prstGeom>
        </p:spPr>
      </p:pic>
      <p:pic>
        <p:nvPicPr>
          <p:cNvPr id="83" name="Picture 82"/>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548463">
            <a:off x="-4531182" y="7145109"/>
            <a:ext cx="385292" cy="899016"/>
          </a:xfrm>
          <a:prstGeom prst="rect">
            <a:avLst/>
          </a:prstGeom>
        </p:spPr>
      </p:pic>
      <p:pic>
        <p:nvPicPr>
          <p:cNvPr id="84" name="Picture 83"/>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5430654">
            <a:off x="-3146204" y="7793524"/>
            <a:ext cx="385292" cy="899016"/>
          </a:xfrm>
          <a:prstGeom prst="rect">
            <a:avLst/>
          </a:prstGeom>
        </p:spPr>
      </p:pic>
      <p:pic>
        <p:nvPicPr>
          <p:cNvPr id="85" name="Picture 84"/>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761059">
            <a:off x="-2655134" y="7321293"/>
            <a:ext cx="385292" cy="899016"/>
          </a:xfrm>
          <a:prstGeom prst="rect">
            <a:avLst/>
          </a:prstGeom>
        </p:spPr>
      </p:pic>
      <p:pic>
        <p:nvPicPr>
          <p:cNvPr id="88" name="Picture 87"/>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984731">
            <a:off x="-4114936" y="8652942"/>
            <a:ext cx="385292" cy="899014"/>
          </a:xfrm>
          <a:prstGeom prst="rect">
            <a:avLst/>
          </a:prstGeom>
        </p:spPr>
      </p:pic>
      <p:pic>
        <p:nvPicPr>
          <p:cNvPr id="90" name="Picture 89"/>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20026931">
            <a:off x="-4731155" y="8526752"/>
            <a:ext cx="385292" cy="899014"/>
          </a:xfrm>
          <a:prstGeom prst="rect">
            <a:avLst/>
          </a:prstGeom>
        </p:spPr>
      </p:pic>
      <p:pic>
        <p:nvPicPr>
          <p:cNvPr id="91" name="Picture 90"/>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103798">
            <a:off x="-3993983" y="7693495"/>
            <a:ext cx="385292" cy="899014"/>
          </a:xfrm>
          <a:prstGeom prst="rect">
            <a:avLst/>
          </a:prstGeom>
        </p:spPr>
      </p:pic>
      <p:pic>
        <p:nvPicPr>
          <p:cNvPr id="93" name="Picture 92"/>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4895685">
            <a:off x="-1678974" y="7195786"/>
            <a:ext cx="385292" cy="899016"/>
          </a:xfrm>
          <a:prstGeom prst="rect">
            <a:avLst/>
          </a:prstGeom>
        </p:spPr>
      </p:pic>
      <p:sp>
        <p:nvSpPr>
          <p:cNvPr id="94" name="Chord 93"/>
          <p:cNvSpPr/>
          <p:nvPr/>
        </p:nvSpPr>
        <p:spPr>
          <a:xfrm rot="6772613">
            <a:off x="-3807164" y="7612768"/>
            <a:ext cx="2517137" cy="2523106"/>
          </a:xfrm>
          <a:prstGeom prst="chor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78" name="Group 3077"/>
          <p:cNvGrpSpPr/>
          <p:nvPr/>
        </p:nvGrpSpPr>
        <p:grpSpPr>
          <a:xfrm>
            <a:off x="-8298409" y="3645340"/>
            <a:ext cx="8229599" cy="3498241"/>
            <a:chOff x="-8298409" y="3645340"/>
            <a:chExt cx="8229599" cy="3498241"/>
          </a:xfrm>
        </p:grpSpPr>
        <p:sp>
          <p:nvSpPr>
            <p:cNvPr id="97" name="Rectangle 96"/>
            <p:cNvSpPr/>
            <p:nvPr/>
          </p:nvSpPr>
          <p:spPr>
            <a:xfrm>
              <a:off x="-8298409" y="3645340"/>
              <a:ext cx="8229599" cy="34982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5" name="Picture 307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227650" y="3946630"/>
              <a:ext cx="6564017" cy="3050993"/>
            </a:xfrm>
            <a:prstGeom prst="rect">
              <a:avLst/>
            </a:prstGeom>
          </p:spPr>
        </p:pic>
      </p:grpSp>
    </p:spTree>
    <p:extLst>
      <p:ext uri="{BB962C8B-B14F-4D97-AF65-F5344CB8AC3E}">
        <p14:creationId xmlns:p14="http://schemas.microsoft.com/office/powerpoint/2010/main" val="10352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0.94687 0.25185 " pathEditMode="relative" rAng="0" ptsTypes="AA">
                                      <p:cBhvr>
                                        <p:cTn id="6" dur="1000" fill="hold"/>
                                        <p:tgtEl>
                                          <p:spTgt spid="3077"/>
                                        </p:tgtEl>
                                        <p:attrNameLst>
                                          <p:attrName>ppt_x</p:attrName>
                                          <p:attrName>ppt_y</p:attrName>
                                        </p:attrNameLst>
                                      </p:cBhvr>
                                      <p:rCtr x="47344" y="1259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077"/>
                                        </p:tgtEl>
                                      </p:cBhvr>
                                    </p:animEffect>
                                    <p:set>
                                      <p:cBhvr>
                                        <p:cTn id="11" dur="1" fill="hold">
                                          <p:stCondLst>
                                            <p:cond delay="499"/>
                                          </p:stCondLst>
                                        </p:cTn>
                                        <p:tgtEl>
                                          <p:spTgt spid="3077"/>
                                        </p:tgtEl>
                                        <p:attrNameLst>
                                          <p:attrName>style.visibility</p:attrName>
                                        </p:attrNameLst>
                                      </p:cBhvr>
                                      <p:to>
                                        <p:strVal val="hidden"/>
                                      </p:to>
                                    </p:set>
                                  </p:childTnLst>
                                </p:cTn>
                              </p:par>
                              <p:par>
                                <p:cTn id="12" presetID="42" presetClass="path" presetSubtype="0" accel="50000" decel="50000" fill="hold" nodeType="withEffect">
                                  <p:stCondLst>
                                    <p:cond delay="0"/>
                                  </p:stCondLst>
                                  <p:childTnLst>
                                    <p:animMotion origin="layout" path="M -4.72222E-6 -4.07407E-6 L 0.96806 -0.23564 " pathEditMode="relative" rAng="0" ptsTypes="AA">
                                      <p:cBhvr>
                                        <p:cTn id="13" dur="1000" fill="hold"/>
                                        <p:tgtEl>
                                          <p:spTgt spid="3078"/>
                                        </p:tgtEl>
                                        <p:attrNameLst>
                                          <p:attrName>ppt_x</p:attrName>
                                          <p:attrName>ppt_y</p:attrName>
                                        </p:attrNameLst>
                                      </p:cBhvr>
                                      <p:rCtr x="48403" y="-1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Group Movement Patterns</a:t>
            </a:r>
            <a:endParaRPr lang="en-US" dirty="0"/>
          </a:p>
        </p:txBody>
      </p:sp>
      <p:sp>
        <p:nvSpPr>
          <p:cNvPr id="3" name="Chevron 2"/>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4" name="Chevron 3"/>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96480984"/>
              </p:ext>
            </p:extLst>
          </p:nvPr>
        </p:nvGraphicFramePr>
        <p:xfrm>
          <a:off x="457198" y="1417638"/>
          <a:ext cx="8361948" cy="4585900"/>
        </p:xfrm>
        <a:graphic>
          <a:graphicData uri="http://schemas.openxmlformats.org/drawingml/2006/table">
            <a:tbl>
              <a:tblPr firstRow="1" firstCol="1" bandRow="1">
                <a:tableStyleId>{E8034E78-7F5D-4C2E-B375-FC64B27BC917}</a:tableStyleId>
              </a:tblPr>
              <a:tblGrid>
                <a:gridCol w="1672215"/>
                <a:gridCol w="1672215"/>
                <a:gridCol w="1672215"/>
                <a:gridCol w="1672215"/>
                <a:gridCol w="1673088"/>
              </a:tblGrid>
              <a:tr h="949111">
                <a:tc>
                  <a:txBody>
                    <a:bodyPr/>
                    <a:lstStyle/>
                    <a:p>
                      <a:pPr marL="0" marR="0">
                        <a:lnSpc>
                          <a:spcPct val="100000"/>
                        </a:lnSpc>
                        <a:spcBef>
                          <a:spcPts val="0"/>
                        </a:spcBef>
                        <a:spcAft>
                          <a:spcPts val="0"/>
                        </a:spcAft>
                      </a:pPr>
                      <a:r>
                        <a:rPr lang="en-US" sz="1800" dirty="0">
                          <a:effectLst/>
                        </a:rPr>
                        <a:t>GROUP</a:t>
                      </a:r>
                    </a:p>
                    <a:p>
                      <a:pPr marL="0" marR="0">
                        <a:lnSpc>
                          <a:spcPct val="100000"/>
                        </a:lnSpc>
                        <a:spcBef>
                          <a:spcPts val="0"/>
                        </a:spcBef>
                        <a:spcAft>
                          <a:spcPts val="0"/>
                        </a:spcAft>
                      </a:pPr>
                      <a:r>
                        <a:rPr lang="en-US" sz="1800" dirty="0">
                          <a:effectLst/>
                        </a:rPr>
                        <a:t>PATTERN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rPr>
                        <a:t>EMOTIONAL </a:t>
                      </a:r>
                    </a:p>
                    <a:p>
                      <a:pPr marL="0" marR="0">
                        <a:lnSpc>
                          <a:spcPct val="100000"/>
                        </a:lnSpc>
                        <a:spcBef>
                          <a:spcPts val="0"/>
                        </a:spcBef>
                        <a:spcAft>
                          <a:spcPts val="0"/>
                        </a:spcAft>
                      </a:pPr>
                      <a:r>
                        <a:rPr lang="en-US" sz="1800" dirty="0">
                          <a:effectLst/>
                        </a:rPr>
                        <a:t>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rPr>
                        <a:t>EFFECT ON</a:t>
                      </a:r>
                    </a:p>
                    <a:p>
                      <a:pPr marL="0" marR="0">
                        <a:lnSpc>
                          <a:spcPct val="100000"/>
                        </a:lnSpc>
                        <a:spcBef>
                          <a:spcPts val="0"/>
                        </a:spcBef>
                        <a:spcAft>
                          <a:spcPts val="0"/>
                        </a:spcAft>
                      </a:pPr>
                      <a:r>
                        <a:rPr lang="en-US" sz="1800" dirty="0">
                          <a:effectLst/>
                        </a:rPr>
                        <a:t>MOVEMENT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rPr>
                        <a:t>PRESSURE </a:t>
                      </a:r>
                      <a:r>
                        <a:rPr lang="en-US" sz="1800" dirty="0" smtClean="0">
                          <a:effectLst/>
                        </a:rPr>
                        <a:t>and/or</a:t>
                      </a:r>
                      <a:endParaRPr lang="en-US" sz="1800" dirty="0">
                        <a:effectLst/>
                      </a:endParaRPr>
                    </a:p>
                    <a:p>
                      <a:pPr marL="0" marR="0">
                        <a:lnSpc>
                          <a:spcPct val="100000"/>
                        </a:lnSpc>
                        <a:spcBef>
                          <a:spcPts val="0"/>
                        </a:spcBef>
                        <a:spcAft>
                          <a:spcPts val="0"/>
                        </a:spcAft>
                      </a:pPr>
                      <a:r>
                        <a:rPr lang="en-US" sz="1800" dirty="0">
                          <a:effectLst/>
                        </a:rPr>
                        <a:t>RELEASE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dirty="0">
                          <a:effectLst/>
                        </a:rPr>
                        <a:t>ATTENTION </a:t>
                      </a:r>
                      <a:r>
                        <a:rPr lang="en-US" sz="1800" dirty="0" smtClean="0">
                          <a:effectLst/>
                        </a:rPr>
                        <a:t>&amp;</a:t>
                      </a:r>
                      <a:endParaRPr lang="en-US" sz="1800" dirty="0">
                        <a:effectLst/>
                      </a:endParaRPr>
                    </a:p>
                    <a:p>
                      <a:pPr marL="0" marR="0">
                        <a:lnSpc>
                          <a:spcPct val="100000"/>
                        </a:lnSpc>
                        <a:spcBef>
                          <a:spcPts val="0"/>
                        </a:spcBef>
                        <a:spcAft>
                          <a:spcPts val="0"/>
                        </a:spcAft>
                      </a:pPr>
                      <a:r>
                        <a:rPr lang="en-US" sz="1800" dirty="0">
                          <a:effectLst/>
                        </a:rPr>
                        <a:t>RESPONDING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49111">
                <a:tc>
                  <a:txBody>
                    <a:bodyPr/>
                    <a:lstStyle/>
                    <a:p>
                      <a:pPr marL="0" marR="0">
                        <a:lnSpc>
                          <a:spcPct val="115000"/>
                        </a:lnSpc>
                        <a:spcBef>
                          <a:spcPts val="0"/>
                        </a:spcBef>
                        <a:spcAft>
                          <a:spcPts val="0"/>
                        </a:spcAft>
                      </a:pPr>
                      <a:r>
                        <a:rPr lang="en-US" sz="1800" dirty="0">
                          <a:effectLst/>
                        </a:rPr>
                        <a:t>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solidFill>
                            <a:schemeClr val="tx1"/>
                          </a:solidFill>
                          <a:effectLst/>
                          <a:latin typeface="+mn-lt"/>
                        </a:rPr>
                        <a:t>Calm</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Easiest movement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Being given release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Herd movement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r>
              <a:tr h="949111">
                <a:tc>
                  <a:txBody>
                    <a:bodyPr/>
                    <a:lstStyle/>
                    <a:p>
                      <a:pPr marL="0" marR="0">
                        <a:lnSpc>
                          <a:spcPct val="115000"/>
                        </a:lnSpc>
                        <a:spcBef>
                          <a:spcPts val="0"/>
                        </a:spcBef>
                        <a:spcAft>
                          <a:spcPts val="0"/>
                        </a:spcAft>
                      </a:pPr>
                      <a:r>
                        <a:rPr lang="en-US" sz="1800" dirty="0">
                          <a:effectLst/>
                        </a:rPr>
                        <a:t>BUNCH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solidFill>
                            <a:schemeClr val="tx1"/>
                          </a:solidFill>
                          <a:effectLst/>
                          <a:latin typeface="+mn-lt"/>
                        </a:rPr>
                        <a:t>Fearful or </a:t>
                      </a:r>
                      <a:r>
                        <a:rPr lang="en-US" sz="1800" dirty="0" smtClean="0">
                          <a:solidFill>
                            <a:schemeClr val="tx1"/>
                          </a:solidFill>
                          <a:effectLst/>
                          <a:latin typeface="+mn-lt"/>
                        </a:rPr>
                        <a:t>Defensive</a:t>
                      </a:r>
                    </a:p>
                    <a:p>
                      <a:pPr marL="0" marR="0">
                        <a:lnSpc>
                          <a:spcPct val="100000"/>
                        </a:lnSpc>
                        <a:spcBef>
                          <a:spcPts val="0"/>
                        </a:spcBef>
                        <a:spcAft>
                          <a:spcPts val="600"/>
                        </a:spcAft>
                      </a:pPr>
                      <a:endParaRPr lang="en-US" sz="1800" dirty="0" smtClean="0">
                        <a:solidFill>
                          <a:schemeClr val="tx1"/>
                        </a:solidFill>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60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Kills movement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Blocked from getting release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Handler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437998">
                <a:tc>
                  <a:txBody>
                    <a:bodyPr/>
                    <a:lstStyle/>
                    <a:p>
                      <a:pPr marL="0" marR="0">
                        <a:lnSpc>
                          <a:spcPct val="115000"/>
                        </a:lnSpc>
                        <a:spcBef>
                          <a:spcPts val="0"/>
                        </a:spcBef>
                        <a:spcAft>
                          <a:spcPts val="0"/>
                        </a:spcAft>
                      </a:pPr>
                      <a:r>
                        <a:rPr lang="en-US" sz="1800" dirty="0">
                          <a:effectLst/>
                        </a:rPr>
                        <a:t>CIRCLE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0000"/>
                        </a:lnSpc>
                        <a:spcBef>
                          <a:spcPts val="0"/>
                        </a:spcBef>
                        <a:spcAft>
                          <a:spcPts val="600"/>
                        </a:spcAft>
                      </a:pPr>
                      <a:r>
                        <a:rPr lang="en-US" sz="1800" dirty="0">
                          <a:solidFill>
                            <a:schemeClr val="tx1"/>
                          </a:solidFill>
                          <a:effectLst/>
                          <a:latin typeface="+mn-lt"/>
                        </a:rPr>
                        <a:t>Fearful or Defensive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Opposite direction </a:t>
                      </a:r>
                      <a:r>
                        <a:rPr lang="en-US" sz="1800" dirty="0" smtClean="0">
                          <a:solidFill>
                            <a:schemeClr val="tx1"/>
                          </a:solidFill>
                          <a:effectLst/>
                          <a:latin typeface="+mn-lt"/>
                        </a:rPr>
                        <a:t>of </a:t>
                      </a:r>
                      <a:r>
                        <a:rPr lang="en-US" sz="1800" dirty="0">
                          <a:solidFill>
                            <a:schemeClr val="tx1"/>
                          </a:solidFill>
                          <a:effectLst/>
                          <a:latin typeface="+mn-lt"/>
                        </a:rPr>
                        <a:t>pressure</a:t>
                      </a:r>
                    </a:p>
                    <a:p>
                      <a:pPr marL="0" marR="0">
                        <a:lnSpc>
                          <a:spcPct val="100000"/>
                        </a:lnSpc>
                        <a:spcBef>
                          <a:spcPts val="0"/>
                        </a:spcBef>
                        <a:spcAft>
                          <a:spcPts val="600"/>
                        </a:spcAft>
                      </a:pPr>
                      <a:r>
                        <a:rPr lang="en-US" sz="1800" dirty="0">
                          <a:solidFill>
                            <a:schemeClr val="tx1"/>
                          </a:solidFill>
                          <a:effectLst/>
                          <a:latin typeface="+mn-lt"/>
                        </a:rPr>
                        <a:t>Accelerates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Taking release by circling out of </a:t>
                      </a:r>
                      <a:r>
                        <a:rPr lang="en-US" sz="1800" dirty="0" smtClean="0">
                          <a:solidFill>
                            <a:schemeClr val="tx1"/>
                          </a:solidFill>
                          <a:effectLst/>
                          <a:latin typeface="+mn-lt"/>
                        </a:rPr>
                        <a:t>handler’s</a:t>
                      </a:r>
                      <a:r>
                        <a:rPr lang="en-US" sz="1800" baseline="0" dirty="0" smtClean="0">
                          <a:solidFill>
                            <a:schemeClr val="tx1"/>
                          </a:solidFill>
                          <a:effectLst/>
                          <a:latin typeface="+mn-lt"/>
                        </a:rPr>
                        <a:t> </a:t>
                      </a:r>
                      <a:r>
                        <a:rPr lang="en-US" sz="1800" dirty="0" smtClean="0">
                          <a:solidFill>
                            <a:schemeClr val="tx1"/>
                          </a:solidFill>
                          <a:effectLst/>
                          <a:latin typeface="+mn-lt"/>
                        </a:rPr>
                        <a:t>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nSpc>
                          <a:spcPct val="100000"/>
                        </a:lnSpc>
                        <a:spcBef>
                          <a:spcPts val="0"/>
                        </a:spcBef>
                        <a:spcAft>
                          <a:spcPts val="600"/>
                        </a:spcAft>
                      </a:pPr>
                      <a:r>
                        <a:rPr lang="en-US" sz="1800" dirty="0">
                          <a:solidFill>
                            <a:schemeClr val="tx1"/>
                          </a:solidFill>
                          <a:effectLst/>
                          <a:latin typeface="+mn-lt"/>
                        </a:rPr>
                        <a:t>Handler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r>
            </a:tbl>
          </a:graphicData>
        </a:graphic>
      </p:graphicFrame>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718" y="4918527"/>
            <a:ext cx="1455153" cy="804027"/>
          </a:xfrm>
          <a:prstGeom prst="rect">
            <a:avLst/>
          </a:prstGeom>
        </p:spPr>
      </p:pic>
      <p:cxnSp>
        <p:nvCxnSpPr>
          <p:cNvPr id="9" name="Straight Connector 8"/>
          <p:cNvCxnSpPr/>
          <p:nvPr/>
        </p:nvCxnSpPr>
        <p:spPr>
          <a:xfrm flipV="1">
            <a:off x="-2245323" y="1476566"/>
            <a:ext cx="1932557" cy="1661"/>
          </a:xfrm>
          <a:prstGeom prst="line">
            <a:avLst/>
          </a:prstGeom>
          <a:ln w="5715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8070665">
            <a:off x="-1085019" y="1437148"/>
            <a:ext cx="217106" cy="506580"/>
          </a:xfrm>
          <a:prstGeom prst="rect">
            <a:avLst/>
          </a:prstGeom>
        </p:spPr>
      </p:pic>
      <p:pic>
        <p:nvPicPr>
          <p:cNvPr id="12" name="Picture 11"/>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8398975">
            <a:off x="-1639867" y="1568286"/>
            <a:ext cx="217105" cy="506578"/>
          </a:xfrm>
          <a:prstGeom prst="rect">
            <a:avLst/>
          </a:prstGeom>
        </p:spPr>
      </p:pic>
      <p:pic>
        <p:nvPicPr>
          <p:cNvPr id="13" name="Picture 12"/>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94247">
            <a:off x="-1512838" y="1433287"/>
            <a:ext cx="217105" cy="506579"/>
          </a:xfrm>
          <a:prstGeom prst="rect">
            <a:avLst/>
          </a:prstGeom>
        </p:spPr>
      </p:pic>
      <p:pic>
        <p:nvPicPr>
          <p:cNvPr id="14" name="Picture 13"/>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400000">
            <a:off x="-1812308" y="1758785"/>
            <a:ext cx="217105" cy="506579"/>
          </a:xfrm>
          <a:prstGeom prst="rect">
            <a:avLst/>
          </a:prstGeom>
        </p:spPr>
      </p:pic>
      <p:pic>
        <p:nvPicPr>
          <p:cNvPr id="15" name="Picture 14"/>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332830">
            <a:off x="-1211573" y="1950548"/>
            <a:ext cx="217105" cy="506579"/>
          </a:xfrm>
          <a:prstGeom prst="rect">
            <a:avLst/>
          </a:prstGeom>
        </p:spPr>
      </p:pic>
      <p:pic>
        <p:nvPicPr>
          <p:cNvPr id="16" name="Picture 15"/>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2853632">
            <a:off x="-1336719" y="1686112"/>
            <a:ext cx="217105" cy="506579"/>
          </a:xfrm>
          <a:prstGeom prst="rect">
            <a:avLst/>
          </a:prstGeom>
        </p:spPr>
      </p:pic>
      <p:pic>
        <p:nvPicPr>
          <p:cNvPr id="17" name="Picture 16"/>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67161">
            <a:off x="-1527933" y="1924342"/>
            <a:ext cx="217105" cy="506579"/>
          </a:xfrm>
          <a:prstGeom prst="rect">
            <a:avLst/>
          </a:prstGeom>
        </p:spPr>
      </p:pic>
      <p:pic>
        <p:nvPicPr>
          <p:cNvPr id="20" name="Picture 19"/>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7047585">
            <a:off x="-936763" y="1840122"/>
            <a:ext cx="217105" cy="506579"/>
          </a:xfrm>
          <a:prstGeom prst="rect">
            <a:avLst/>
          </a:prstGeom>
        </p:spPr>
      </p:pic>
      <p:pic>
        <p:nvPicPr>
          <p:cNvPr id="21" name="Picture 20"/>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2323530">
            <a:off x="-1978343" y="1490494"/>
            <a:ext cx="217105" cy="506579"/>
          </a:xfrm>
          <a:prstGeom prst="rect">
            <a:avLst/>
          </a:prstGeom>
        </p:spPr>
      </p:pic>
      <p:pic>
        <p:nvPicPr>
          <p:cNvPr id="22" name="Picture 21"/>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6677556">
            <a:off x="-888727" y="1658585"/>
            <a:ext cx="217105" cy="506579"/>
          </a:xfrm>
          <a:prstGeom prst="rect">
            <a:avLst/>
          </a:prstGeom>
        </p:spPr>
      </p:pic>
      <p:pic>
        <p:nvPicPr>
          <p:cNvPr id="23" name="Picture 22"/>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17427511">
            <a:off x="-795290" y="1392642"/>
            <a:ext cx="217105" cy="506579"/>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718" y="3733464"/>
            <a:ext cx="1260744" cy="643865"/>
          </a:xfrm>
          <a:prstGeom prst="rect">
            <a:avLst/>
          </a:prstGeom>
        </p:spPr>
      </p:pic>
      <p:pic>
        <p:nvPicPr>
          <p:cNvPr id="26" name="Picture 25"/>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4309192">
            <a:off x="-2405521" y="3774262"/>
            <a:ext cx="217105" cy="506579"/>
          </a:xfrm>
          <a:prstGeom prst="rect">
            <a:avLst/>
          </a:prstGeom>
        </p:spPr>
      </p:pic>
      <p:cxnSp>
        <p:nvCxnSpPr>
          <p:cNvPr id="28" name="Straight Connector 27"/>
          <p:cNvCxnSpPr/>
          <p:nvPr/>
        </p:nvCxnSpPr>
        <p:spPr>
          <a:xfrm>
            <a:off x="-3348305" y="3732474"/>
            <a:ext cx="3201265" cy="15273"/>
          </a:xfrm>
          <a:prstGeom prst="line">
            <a:avLst/>
          </a:prstGeom>
          <a:ln w="28575"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20053">
            <a:off x="-2866957" y="3666317"/>
            <a:ext cx="217105" cy="506578"/>
          </a:xfrm>
          <a:prstGeom prst="rect">
            <a:avLst/>
          </a:prstGeom>
        </p:spPr>
      </p:pic>
      <p:pic>
        <p:nvPicPr>
          <p:cNvPr id="32" name="Picture 31"/>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06799">
            <a:off x="-893688" y="3643662"/>
            <a:ext cx="217105" cy="506578"/>
          </a:xfrm>
          <a:prstGeom prst="rect">
            <a:avLst/>
          </a:prstGeom>
        </p:spPr>
      </p:pic>
      <p:pic>
        <p:nvPicPr>
          <p:cNvPr id="34" name="Picture 33"/>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6252348">
            <a:off x="-1876487" y="3964686"/>
            <a:ext cx="217105" cy="506578"/>
          </a:xfrm>
          <a:prstGeom prst="rect">
            <a:avLst/>
          </a:prstGeom>
        </p:spPr>
      </p:pic>
      <p:pic>
        <p:nvPicPr>
          <p:cNvPr id="42" name="Picture 41"/>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400000">
            <a:off x="-2955187" y="3884046"/>
            <a:ext cx="217105" cy="506579"/>
          </a:xfrm>
          <a:prstGeom prst="rect">
            <a:avLst/>
          </a:prstGeom>
        </p:spPr>
      </p:pic>
      <p:pic>
        <p:nvPicPr>
          <p:cNvPr id="43" name="Picture 42"/>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5761059">
            <a:off x="-1954529" y="3636953"/>
            <a:ext cx="217105" cy="506579"/>
          </a:xfrm>
          <a:prstGeom prst="rect">
            <a:avLst/>
          </a:prstGeom>
        </p:spPr>
      </p:pic>
      <p:pic>
        <p:nvPicPr>
          <p:cNvPr id="50" name="Picture 49"/>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3904451">
            <a:off x="-2690967" y="4068446"/>
            <a:ext cx="217105" cy="506578"/>
          </a:xfrm>
          <a:prstGeom prst="rect">
            <a:avLst/>
          </a:prstGeom>
        </p:spPr>
      </p:pic>
      <p:pic>
        <p:nvPicPr>
          <p:cNvPr id="51" name="Picture 50"/>
          <p:cNvPicPr>
            <a:picLocks noChangeAspect="1"/>
          </p:cNvPicPr>
          <p:nvPr/>
        </p:nvPicPr>
        <p:blipFill>
          <a:blip r:embed="rId4" cstate="screen">
            <a:extLst>
              <a:ext uri="{BEBA8EAE-BF5A-486C-A8C5-ECC9F3942E4B}">
                <a14:imgProps xmlns:a14="http://schemas.microsoft.com/office/drawing/2010/main">
                  <a14:imgLayer r:embed="rId5">
                    <a14:imgEffect>
                      <a14:backgroundRemoval t="1099" b="96154" l="2564" r="93590">
                        <a14:foregroundMark x1="43590" y1="91758" x2="43590" y2="91758"/>
                        <a14:foregroundMark x1="44872" y1="94505" x2="44872" y2="94505"/>
                        <a14:foregroundMark x1="51282" y1="3297" x2="51282" y2="3297"/>
                        <a14:foregroundMark x1="46154" y1="96703" x2="46154" y2="96703"/>
                        <a14:foregroundMark x1="42308" y1="1648" x2="42308" y2="1648"/>
                        <a14:foregroundMark x1="51282" y1="14286" x2="51282" y2="14286"/>
                        <a14:foregroundMark x1="11538" y1="68681" x2="11538" y2="68681"/>
                        <a14:foregroundMark x1="12821" y1="70879" x2="12821" y2="70879"/>
                        <a14:foregroundMark x1="93590" y1="68132" x2="93590" y2="68132"/>
                      </a14:backgroundRemoval>
                    </a14:imgEffect>
                  </a14:imgLayer>
                </a14:imgProps>
              </a:ext>
              <a:ext uri="{28A0092B-C50C-407E-A947-70E740481C1C}">
                <a14:useLocalDpi xmlns:a14="http://schemas.microsoft.com/office/drawing/2010/main"/>
              </a:ext>
            </a:extLst>
          </a:blip>
          <a:stretch>
            <a:fillRect/>
          </a:stretch>
        </p:blipFill>
        <p:spPr>
          <a:xfrm rot="4895685">
            <a:off x="-1409988" y="3718846"/>
            <a:ext cx="217105" cy="506579"/>
          </a:xfrm>
          <a:prstGeom prst="rect">
            <a:avLst/>
          </a:prstGeom>
        </p:spPr>
      </p:pic>
      <p:cxnSp>
        <p:nvCxnSpPr>
          <p:cNvPr id="54" name="Straight Connector 53"/>
          <p:cNvCxnSpPr/>
          <p:nvPr/>
        </p:nvCxnSpPr>
        <p:spPr>
          <a:xfrm>
            <a:off x="-3387413" y="4548724"/>
            <a:ext cx="3201265" cy="15273"/>
          </a:xfrm>
          <a:prstGeom prst="line">
            <a:avLst/>
          </a:prstGeom>
          <a:ln w="28575"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5" name="Picture 5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 y="2713993"/>
            <a:ext cx="1636918" cy="432854"/>
          </a:xfrm>
          <a:prstGeom prst="rect">
            <a:avLst/>
          </a:prstGeom>
        </p:spPr>
      </p:pic>
    </p:spTree>
    <p:extLst>
      <p:ext uri="{BB962C8B-B14F-4D97-AF65-F5344CB8AC3E}">
        <p14:creationId xmlns:p14="http://schemas.microsoft.com/office/powerpoint/2010/main" val="354129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Stock</a:t>
            </a:r>
            <a:endParaRPr lang="en-US" dirty="0"/>
          </a:p>
        </p:txBody>
      </p:sp>
      <p:sp>
        <p:nvSpPr>
          <p:cNvPr id="5" name="Content Placeholder 4"/>
          <p:cNvSpPr>
            <a:spLocks noGrp="1"/>
          </p:cNvSpPr>
          <p:nvPr>
            <p:ph idx="1"/>
          </p:nvPr>
        </p:nvSpPr>
        <p:spPr/>
        <p:txBody>
          <a:bodyPr/>
          <a:lstStyle/>
          <a:p>
            <a:r>
              <a:rPr lang="en-US" dirty="0" smtClean="0"/>
              <a:t>Calm animals move in a controlled manner</a:t>
            </a:r>
          </a:p>
          <a:p>
            <a:r>
              <a:rPr lang="en-US" dirty="0" smtClean="0"/>
              <a:t>Defensive and anxious pigs are more difficult to move</a:t>
            </a:r>
          </a:p>
        </p:txBody>
      </p:sp>
      <p:sp>
        <p:nvSpPr>
          <p:cNvPr id="3" name="Chevron 2"/>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4" name="Chevron 3"/>
          <p:cNvSpPr/>
          <p:nvPr/>
        </p:nvSpPr>
        <p:spPr>
          <a:xfrm>
            <a:off x="3152274" y="26162"/>
            <a:ext cx="3906252" cy="372003"/>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Herd Behavior and Group Patterns</a:t>
            </a:r>
            <a:endParaRPr lang="en-US" dirty="0">
              <a:solidFill>
                <a:schemeClr val="bg1">
                  <a:lumMod val="65000"/>
                </a:schemeClr>
              </a:solidFill>
            </a:endParaRPr>
          </a:p>
        </p:txBody>
      </p:sp>
      <p:grpSp>
        <p:nvGrpSpPr>
          <p:cNvPr id="6" name="Group 5"/>
          <p:cNvGrpSpPr/>
          <p:nvPr/>
        </p:nvGrpSpPr>
        <p:grpSpPr>
          <a:xfrm>
            <a:off x="-8372862" y="210721"/>
            <a:ext cx="8280041" cy="4975428"/>
            <a:chOff x="-8376293" y="937282"/>
            <a:chExt cx="8280041" cy="4975428"/>
          </a:xfrm>
        </p:grpSpPr>
        <p:sp>
          <p:nvSpPr>
            <p:cNvPr id="7" name="Rounded Rectangle 6"/>
            <p:cNvSpPr/>
            <p:nvPr/>
          </p:nvSpPr>
          <p:spPr>
            <a:xfrm>
              <a:off x="-8355861" y="937282"/>
              <a:ext cx="8259609" cy="4975428"/>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376293" y="1109870"/>
              <a:ext cx="8148275" cy="4434351"/>
              <a:chOff x="-8504630" y="2556626"/>
              <a:chExt cx="8148275" cy="4434351"/>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4630" y="3548135"/>
                <a:ext cx="1318446" cy="2451332"/>
              </a:xfrm>
              <a:prstGeom prst="rect">
                <a:avLst/>
              </a:prstGeom>
            </p:spPr>
          </p:pic>
          <p:sp>
            <p:nvSpPr>
              <p:cNvPr id="10" name="Rounded Rectangle 9"/>
              <p:cNvSpPr/>
              <p:nvPr/>
            </p:nvSpPr>
            <p:spPr>
              <a:xfrm>
                <a:off x="-7279005" y="2556626"/>
                <a:ext cx="6922649" cy="4434351"/>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7186183" y="2787737"/>
                <a:ext cx="6829828" cy="4139595"/>
              </a:xfrm>
              <a:prstGeom prst="rect">
                <a:avLst/>
              </a:prstGeom>
              <a:noFill/>
            </p:spPr>
            <p:txBody>
              <a:bodyPr wrap="square" rtlCol="0">
                <a:spAutoFit/>
              </a:bodyPr>
              <a:lstStyle/>
              <a:p>
                <a:pPr marL="274320" indent="-274320">
                  <a:spcAft>
                    <a:spcPts val="600"/>
                  </a:spcAft>
                  <a:buBlip>
                    <a:blip r:embed="rId4"/>
                  </a:buBlip>
                </a:pPr>
                <a:r>
                  <a:rPr lang="en-US" sz="2800" b="1" dirty="0">
                    <a:solidFill>
                      <a:srgbClr val="336600"/>
                    </a:solidFill>
                    <a:latin typeface="+mj-lt"/>
                  </a:rPr>
                  <a:t>Instead of using fear to make pigs move: </a:t>
                </a:r>
              </a:p>
              <a:p>
                <a:pPr marL="731520" lvl="1" indent="-274320">
                  <a:spcAft>
                    <a:spcPts val="600"/>
                  </a:spcAft>
                  <a:buBlip>
                    <a:blip r:embed="rId4"/>
                  </a:buBlip>
                </a:pPr>
                <a:r>
                  <a:rPr lang="en-US" sz="2400" b="1" dirty="0">
                    <a:solidFill>
                      <a:srgbClr val="336600"/>
                    </a:solidFill>
                    <a:latin typeface="+mj-lt"/>
                  </a:rPr>
                  <a:t>Use the least amount of pressure necessary to start movement then give release </a:t>
                </a:r>
                <a:endParaRPr lang="en-US" sz="2400" b="1" dirty="0" smtClean="0">
                  <a:solidFill>
                    <a:srgbClr val="336600"/>
                  </a:solidFill>
                  <a:latin typeface="+mj-lt"/>
                </a:endParaRPr>
              </a:p>
              <a:p>
                <a:pPr marL="731520" lvl="1" indent="-274320">
                  <a:spcAft>
                    <a:spcPts val="600"/>
                  </a:spcAft>
                  <a:buBlip>
                    <a:blip r:embed="rId4"/>
                  </a:buBlip>
                </a:pPr>
                <a:r>
                  <a:rPr lang="en-US" sz="2400" b="1" dirty="0" smtClean="0">
                    <a:solidFill>
                      <a:srgbClr val="336600"/>
                    </a:solidFill>
                    <a:latin typeface="+mj-lt"/>
                  </a:rPr>
                  <a:t>Use </a:t>
                </a:r>
                <a:r>
                  <a:rPr lang="en-US" sz="2400" b="1" dirty="0">
                    <a:solidFill>
                      <a:srgbClr val="336600"/>
                    </a:solidFill>
                    <a:latin typeface="+mj-lt"/>
                  </a:rPr>
                  <a:t>herd movement to pull pigs whenever you can</a:t>
                </a:r>
              </a:p>
              <a:p>
                <a:pPr marL="731520" lvl="1" indent="-274320">
                  <a:spcAft>
                    <a:spcPts val="600"/>
                  </a:spcAft>
                  <a:buBlip>
                    <a:blip r:embed="rId4"/>
                  </a:buBlip>
                </a:pPr>
                <a:r>
                  <a:rPr lang="en-US" sz="2400" b="1" dirty="0">
                    <a:solidFill>
                      <a:srgbClr val="336600"/>
                    </a:solidFill>
                    <a:latin typeface="+mj-lt"/>
                  </a:rPr>
                  <a:t>Use your position and bubble to prevent bunching herd behavior and encourage flow</a:t>
                </a:r>
              </a:p>
            </p:txBody>
          </p:sp>
        </p:grpSp>
      </p:grpSp>
      <p:sp>
        <p:nvSpPr>
          <p:cNvPr id="12" name="Rectangle 11"/>
          <p:cNvSpPr/>
          <p:nvPr/>
        </p:nvSpPr>
        <p:spPr>
          <a:xfrm>
            <a:off x="486102" y="3254499"/>
            <a:ext cx="8295290" cy="2062103"/>
          </a:xfrm>
          <a:prstGeom prst="rect">
            <a:avLst/>
          </a:prstGeom>
        </p:spPr>
        <p:txBody>
          <a:bodyPr wrap="square">
            <a:spAutoFit/>
          </a:bodyPr>
          <a:lstStyle/>
          <a:p>
            <a:pPr marL="342900" indent="-342900" defTabSz="457200">
              <a:spcBef>
                <a:spcPct val="20000"/>
              </a:spcBef>
              <a:buClr>
                <a:srgbClr val="AF5F5D"/>
              </a:buClr>
              <a:buFont typeface="Wingdings" panose="05000000000000000000" pitchFamily="2" charset="2"/>
              <a:buChar char=""/>
            </a:pPr>
            <a:r>
              <a:rPr lang="en-US" sz="3200" b="1" dirty="0">
                <a:latin typeface="+mn-lt"/>
              </a:rPr>
              <a:t>Turning back, balking, refusing to move, and trying to get past the handler are fear responses triggered by handlers not giving pigs time and space to respond</a:t>
            </a:r>
          </a:p>
        </p:txBody>
      </p:sp>
    </p:spTree>
    <p:extLst>
      <p:ext uri="{BB962C8B-B14F-4D97-AF65-F5344CB8AC3E}">
        <p14:creationId xmlns:p14="http://schemas.microsoft.com/office/powerpoint/2010/main" val="26065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1.48148E-6 L 0.95834 0.1419 " pathEditMode="relative" rAng="0" ptsTypes="AA">
                                      <p:cBhvr>
                                        <p:cTn id="6" dur="1000" fill="hold"/>
                                        <p:tgtEl>
                                          <p:spTgt spid="6"/>
                                        </p:tgtEl>
                                        <p:attrNameLst>
                                          <p:attrName>ppt_x</p:attrName>
                                          <p:attrName>ppt_y</p:attrName>
                                        </p:attrNameLst>
                                      </p:cBhvr>
                                      <p:rCtr x="47917" y="708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Handling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194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463" y="1919235"/>
            <a:ext cx="1783483" cy="3315956"/>
          </a:xfrm>
          <a:prstGeom prst="rect">
            <a:avLst/>
          </a:prstGeom>
        </p:spPr>
      </p:pic>
      <p:sp>
        <p:nvSpPr>
          <p:cNvPr id="3" name="Rounded Rectangle 2"/>
          <p:cNvSpPr/>
          <p:nvPr/>
        </p:nvSpPr>
        <p:spPr>
          <a:xfrm>
            <a:off x="1858946" y="1376625"/>
            <a:ext cx="7184570" cy="4592096"/>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120202" y="1607736"/>
            <a:ext cx="6702251" cy="2292935"/>
          </a:xfrm>
          <a:prstGeom prst="rect">
            <a:avLst/>
          </a:prstGeom>
          <a:noFill/>
        </p:spPr>
        <p:txBody>
          <a:bodyPr wrap="square" rtlCol="0">
            <a:spAutoFit/>
          </a:bodyPr>
          <a:lstStyle/>
          <a:p>
            <a:pPr marL="274320" indent="-274320">
              <a:spcAft>
                <a:spcPts val="600"/>
              </a:spcAft>
              <a:buBlip>
                <a:blip r:embed="rId4"/>
              </a:buBlip>
            </a:pPr>
            <a:r>
              <a:rPr lang="en-US" sz="3200" b="1" dirty="0" smtClean="0">
                <a:solidFill>
                  <a:srgbClr val="336600"/>
                </a:solidFill>
                <a:latin typeface="+mj-lt"/>
              </a:rPr>
              <a:t>Do this</a:t>
            </a:r>
          </a:p>
          <a:p>
            <a:pPr marL="274320" indent="-274320">
              <a:spcAft>
                <a:spcPts val="600"/>
              </a:spcAft>
              <a:buBlip>
                <a:blip r:embed="rId4"/>
              </a:buBlip>
            </a:pPr>
            <a:r>
              <a:rPr lang="en-US" sz="3200" b="1" dirty="0" smtClean="0">
                <a:solidFill>
                  <a:srgbClr val="336600"/>
                </a:solidFill>
                <a:latin typeface="+mj-lt"/>
              </a:rPr>
              <a:t>And this</a:t>
            </a:r>
          </a:p>
          <a:p>
            <a:pPr marL="274320" indent="-274320">
              <a:spcAft>
                <a:spcPts val="600"/>
              </a:spcAft>
              <a:buBlip>
                <a:blip r:embed="rId4"/>
              </a:buBlip>
            </a:pPr>
            <a:r>
              <a:rPr lang="en-US" sz="3200" b="1" dirty="0" smtClean="0">
                <a:solidFill>
                  <a:srgbClr val="336600"/>
                </a:solidFill>
                <a:latin typeface="+mj-lt"/>
              </a:rPr>
              <a:t>And this</a:t>
            </a:r>
          </a:p>
          <a:p>
            <a:pPr marL="457200" indent="-457200">
              <a:spcAft>
                <a:spcPts val="600"/>
              </a:spcAft>
              <a:buFont typeface="Arial" panose="020B0604020202020204" pitchFamily="34" charset="0"/>
              <a:buChar char="•"/>
            </a:pPr>
            <a:endParaRPr lang="en-US" sz="3200" b="1" dirty="0">
              <a:solidFill>
                <a:srgbClr val="336600"/>
              </a:solidFill>
              <a:latin typeface="+mj-lt"/>
            </a:endParaRPr>
          </a:p>
        </p:txBody>
      </p:sp>
      <p:sp>
        <p:nvSpPr>
          <p:cNvPr id="6" name="Title 5"/>
          <p:cNvSpPr>
            <a:spLocks noGrp="1"/>
          </p:cNvSpPr>
          <p:nvPr>
            <p:ph type="title"/>
          </p:nvPr>
        </p:nvSpPr>
        <p:spPr/>
        <p:txBody>
          <a:bodyPr/>
          <a:lstStyle/>
          <a:p>
            <a:r>
              <a:rPr lang="en-US" dirty="0" smtClean="0"/>
              <a:t>Important Tips and Suggestions</a:t>
            </a:r>
            <a:endParaRPr lang="en-US" dirty="0"/>
          </a:p>
        </p:txBody>
      </p:sp>
    </p:spTree>
    <p:extLst>
      <p:ext uri="{BB962C8B-B14F-4D97-AF65-F5344CB8AC3E}">
        <p14:creationId xmlns:p14="http://schemas.microsoft.com/office/powerpoint/2010/main" val="273327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25" y="-37634"/>
            <a:ext cx="9406668" cy="6259325"/>
          </a:xfrm>
          <a:prstGeom prst="rect">
            <a:avLst/>
          </a:prstGeom>
        </p:spPr>
      </p:pic>
      <p:sp>
        <p:nvSpPr>
          <p:cNvPr id="7" name="Chevron 6"/>
          <p:cNvSpPr/>
          <p:nvPr/>
        </p:nvSpPr>
        <p:spPr>
          <a:xfrm>
            <a:off x="0" y="29050"/>
            <a:ext cx="287517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lumMod val="65000"/>
                  </a:schemeClr>
                </a:solidFill>
              </a:rPr>
              <a:t>2</a:t>
            </a:r>
            <a:r>
              <a:rPr lang="en-US" dirty="0" smtClean="0">
                <a:solidFill>
                  <a:schemeClr val="bg1">
                    <a:lumMod val="65000"/>
                  </a:schemeClr>
                </a:solidFill>
              </a:rPr>
              <a:t>. Handling</a:t>
            </a:r>
            <a:endParaRPr lang="en-US" dirty="0">
              <a:solidFill>
                <a:schemeClr val="bg1">
                  <a:lumMod val="65000"/>
                </a:schemeClr>
              </a:solidFill>
            </a:endParaRPr>
          </a:p>
        </p:txBody>
      </p:sp>
      <p:sp>
        <p:nvSpPr>
          <p:cNvPr id="3" name="Rounded Rectangle 2"/>
          <p:cNvSpPr/>
          <p:nvPr/>
        </p:nvSpPr>
        <p:spPr>
          <a:xfrm>
            <a:off x="375690" y="492369"/>
            <a:ext cx="8380326" cy="5325627"/>
          </a:xfrm>
          <a:prstGeom prst="roundRect">
            <a:avLst>
              <a:gd name="adj" fmla="val 8554"/>
            </a:avLst>
          </a:prstGeom>
          <a:solidFill>
            <a:schemeClr val="bg1">
              <a:alpha val="86000"/>
            </a:schemeClr>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2800" dirty="0" smtClean="0">
                <a:solidFill>
                  <a:schemeClr val="accent5">
                    <a:lumMod val="50000"/>
                  </a:schemeClr>
                </a:solidFill>
                <a:latin typeface="+mj-lt"/>
              </a:rPr>
              <a:t>Section Objectives</a:t>
            </a:r>
          </a:p>
          <a:p>
            <a:pPr marL="514350" indent="-514350">
              <a:spcAft>
                <a:spcPts val="600"/>
              </a:spcAft>
              <a:buFont typeface="+mj-lt"/>
              <a:buAutoNum type="arabicPeriod" startAt="6"/>
            </a:pPr>
            <a:r>
              <a:rPr lang="en-US" dirty="0" smtClean="0">
                <a:solidFill>
                  <a:schemeClr val="accent5">
                    <a:lumMod val="50000"/>
                  </a:schemeClr>
                </a:solidFill>
                <a:latin typeface="+mj-lt"/>
              </a:rPr>
              <a:t>Apply </a:t>
            </a:r>
            <a:r>
              <a:rPr lang="en-US" dirty="0">
                <a:solidFill>
                  <a:schemeClr val="accent5">
                    <a:lumMod val="50000"/>
                  </a:schemeClr>
                </a:solidFill>
                <a:latin typeface="+mj-lt"/>
              </a:rPr>
              <a:t>basic animal handling concepts including </a:t>
            </a:r>
            <a:r>
              <a:rPr lang="en-US" dirty="0" smtClean="0">
                <a:solidFill>
                  <a:schemeClr val="accent5">
                    <a:lumMod val="50000"/>
                  </a:schemeClr>
                </a:solidFill>
                <a:latin typeface="+mj-lt"/>
              </a:rPr>
              <a:t>the acceptable use of appropriate </a:t>
            </a:r>
            <a:r>
              <a:rPr lang="en-US" dirty="0">
                <a:solidFill>
                  <a:schemeClr val="accent5">
                    <a:lumMod val="50000"/>
                  </a:schemeClr>
                </a:solidFill>
                <a:latin typeface="+mj-lt"/>
              </a:rPr>
              <a:t>tools and handling </a:t>
            </a:r>
            <a:r>
              <a:rPr lang="en-US" dirty="0" smtClean="0">
                <a:solidFill>
                  <a:schemeClr val="accent5">
                    <a:lumMod val="50000"/>
                  </a:schemeClr>
                </a:solidFill>
                <a:latin typeface="+mj-lt"/>
              </a:rPr>
              <a:t>aides.</a:t>
            </a:r>
            <a:endParaRPr lang="en-US" dirty="0">
              <a:solidFill>
                <a:schemeClr val="accent5">
                  <a:lumMod val="50000"/>
                </a:schemeClr>
              </a:solidFill>
              <a:latin typeface="+mj-lt"/>
            </a:endParaRPr>
          </a:p>
          <a:p>
            <a:pPr marL="971550" lvl="1" indent="-514350">
              <a:spcAft>
                <a:spcPts val="600"/>
              </a:spcAft>
              <a:buFont typeface="+mj-lt"/>
              <a:buAutoNum type="alphaLcPeriod"/>
            </a:pPr>
            <a:r>
              <a:rPr lang="en-US" sz="1600" dirty="0" smtClean="0">
                <a:solidFill>
                  <a:schemeClr val="accent5">
                    <a:lumMod val="50000"/>
                  </a:schemeClr>
                </a:solidFill>
                <a:latin typeface="+mj-lt"/>
              </a:rPr>
              <a:t>Describe </a:t>
            </a:r>
            <a:r>
              <a:rPr lang="en-US" sz="1600" dirty="0">
                <a:solidFill>
                  <a:schemeClr val="accent5">
                    <a:lumMod val="50000"/>
                  </a:schemeClr>
                </a:solidFill>
                <a:latin typeface="+mj-lt"/>
              </a:rPr>
              <a:t>the potential effects that human interactions have on pigs and pig behavior, as well as interactions with other individuals. </a:t>
            </a:r>
          </a:p>
          <a:p>
            <a:pPr marL="971550" lvl="1" indent="-514350">
              <a:spcAft>
                <a:spcPts val="600"/>
              </a:spcAft>
              <a:buFont typeface="+mj-lt"/>
              <a:buAutoNum type="alphaLcPeriod"/>
            </a:pPr>
            <a:r>
              <a:rPr lang="en-US" sz="1600" dirty="0" smtClean="0">
                <a:solidFill>
                  <a:schemeClr val="accent5">
                    <a:lumMod val="50000"/>
                  </a:schemeClr>
                </a:solidFill>
                <a:latin typeface="+mj-lt"/>
              </a:rPr>
              <a:t>Explain </a:t>
            </a:r>
            <a:r>
              <a:rPr lang="en-US" sz="1600" dirty="0">
                <a:solidFill>
                  <a:schemeClr val="accent5">
                    <a:lumMod val="50000"/>
                  </a:schemeClr>
                </a:solidFill>
                <a:latin typeface="+mj-lt"/>
              </a:rPr>
              <a:t>specific techniques to use when handling and transporting pigs of various sizes/types of pigs including; breeding stock, culls, weaners and grow-finish pigs, and the differences between them.  Identify the tools and techniques to use when handling each type of pig.</a:t>
            </a:r>
          </a:p>
          <a:p>
            <a:pPr marL="514350" indent="-514350">
              <a:spcAft>
                <a:spcPts val="600"/>
              </a:spcAft>
              <a:buFont typeface="+mj-lt"/>
              <a:buAutoNum type="arabicPeriod" startAt="6"/>
            </a:pPr>
            <a:r>
              <a:rPr lang="en-US" dirty="0" smtClean="0">
                <a:solidFill>
                  <a:schemeClr val="accent5">
                    <a:lumMod val="50000"/>
                  </a:schemeClr>
                </a:solidFill>
                <a:latin typeface="+mj-lt"/>
              </a:rPr>
              <a:t>Describe </a:t>
            </a:r>
            <a:r>
              <a:rPr lang="en-US" dirty="0">
                <a:solidFill>
                  <a:schemeClr val="accent5">
                    <a:lumMod val="50000"/>
                  </a:schemeClr>
                </a:solidFill>
                <a:latin typeface="+mj-lt"/>
              </a:rPr>
              <a:t>the influence handling techniques and animal handlers have on the incidence of dead and injured, ill, or fatigued animals. </a:t>
            </a:r>
          </a:p>
          <a:p>
            <a:pPr marL="514350" indent="-514350">
              <a:spcAft>
                <a:spcPts val="600"/>
              </a:spcAft>
              <a:buFont typeface="+mj-lt"/>
              <a:buAutoNum type="arabicPeriod" startAt="6"/>
            </a:pPr>
            <a:r>
              <a:rPr lang="en-US" dirty="0" smtClean="0">
                <a:solidFill>
                  <a:schemeClr val="accent5">
                    <a:lumMod val="50000"/>
                  </a:schemeClr>
                </a:solidFill>
                <a:latin typeface="+mj-lt"/>
              </a:rPr>
              <a:t>Discuss </a:t>
            </a:r>
            <a:r>
              <a:rPr lang="en-US" dirty="0">
                <a:solidFill>
                  <a:schemeClr val="accent5">
                    <a:lumMod val="50000"/>
                  </a:schemeClr>
                </a:solidFill>
                <a:latin typeface="+mj-lt"/>
              </a:rPr>
              <a:t>worker safety protocols related to animal handling and transportation.  Evaluate potential safety risks and identify any required personal protective equipment (PPE) to be used.</a:t>
            </a:r>
          </a:p>
          <a:p>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590508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Pig Interactions</a:t>
            </a:r>
            <a:endParaRPr lang="en-US" dirty="0"/>
          </a:p>
        </p:txBody>
      </p:sp>
      <p:sp>
        <p:nvSpPr>
          <p:cNvPr id="24579" name="Content Placeholder 2"/>
          <p:cNvSpPr>
            <a:spLocks noGrp="1"/>
          </p:cNvSpPr>
          <p:nvPr>
            <p:ph idx="1"/>
          </p:nvPr>
        </p:nvSpPr>
        <p:spPr/>
        <p:txBody>
          <a:bodyPr/>
          <a:lstStyle/>
          <a:p>
            <a:r>
              <a:rPr lang="en-US" dirty="0" smtClean="0"/>
              <a:t>Pigs may not understand a handler’s intentions</a:t>
            </a:r>
          </a:p>
          <a:p>
            <a:endParaRPr lang="en-US" dirty="0" smtClean="0"/>
          </a:p>
          <a:p>
            <a:r>
              <a:rPr lang="en-US" dirty="0" smtClean="0"/>
              <a:t>Pigs experiencing positive interactions are typically</a:t>
            </a:r>
          </a:p>
          <a:p>
            <a:pPr lvl="1"/>
            <a:r>
              <a:rPr lang="en-US" dirty="0" smtClean="0"/>
              <a:t>Less fearful of handlers</a:t>
            </a:r>
          </a:p>
          <a:p>
            <a:pPr lvl="1"/>
            <a:r>
              <a:rPr lang="en-US" dirty="0" smtClean="0"/>
              <a:t>Easier to handle</a:t>
            </a:r>
          </a:p>
          <a:p>
            <a:pPr lvl="1"/>
            <a:endParaRPr lang="en-US" dirty="0" smtClean="0"/>
          </a:p>
        </p:txBody>
      </p:sp>
      <p:sp>
        <p:nvSpPr>
          <p:cNvPr id="5" name="Chevron 4"/>
          <p:cNvSpPr/>
          <p:nvPr/>
        </p:nvSpPr>
        <p:spPr>
          <a:xfrm>
            <a:off x="0" y="29050"/>
            <a:ext cx="287517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lumMod val="65000"/>
                  </a:schemeClr>
                </a:solidFill>
              </a:rPr>
              <a:t>2</a:t>
            </a:r>
            <a:r>
              <a:rPr lang="en-US" dirty="0" smtClean="0">
                <a:solidFill>
                  <a:schemeClr val="bg1">
                    <a:lumMod val="65000"/>
                  </a:schemeClr>
                </a:solidFill>
              </a:rPr>
              <a:t>. Handling</a:t>
            </a:r>
            <a:endParaRPr lang="en-US" dirty="0">
              <a:solidFill>
                <a:schemeClr val="bg1">
                  <a:lumMod val="65000"/>
                </a:schemeClr>
              </a:solidFill>
            </a:endParaRPr>
          </a:p>
        </p:txBody>
      </p:sp>
      <p:pic>
        <p:nvPicPr>
          <p:cNvPr id="8" name="Picture 7"/>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9270" y="1600200"/>
            <a:ext cx="2743200" cy="3675888"/>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8002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794"/>
            <a:ext cx="9144000" cy="880743"/>
          </a:xfrm>
        </p:spPr>
        <p:txBody>
          <a:bodyPr>
            <a:noAutofit/>
          </a:bodyPr>
          <a:lstStyle/>
          <a:p>
            <a:r>
              <a:rPr lang="en-US" sz="2800" dirty="0"/>
              <a:t>Walking the Pens Reduces Flight Behavior of Market Pigs as the Handler Enters the </a:t>
            </a:r>
            <a:r>
              <a:rPr lang="en-US" sz="2800" dirty="0" smtClean="0"/>
              <a:t>Pen</a:t>
            </a:r>
            <a:endParaRPr lang="en-US" sz="2800" dirty="0"/>
          </a:p>
        </p:txBody>
      </p:sp>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pic>
        <p:nvPicPr>
          <p:cNvPr id="4098" name="Picture 2" descr="C:\ArticulateProjects\PorkBoard\TQA\Images\WalkingP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664" y="1545025"/>
            <a:ext cx="6274675" cy="485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Handling</a:t>
            </a:r>
            <a:endParaRPr lang="en-US" dirty="0"/>
          </a:p>
        </p:txBody>
      </p:sp>
      <p:sp>
        <p:nvSpPr>
          <p:cNvPr id="25603" name="Content Placeholder 2"/>
          <p:cNvSpPr>
            <a:spLocks noGrp="1"/>
          </p:cNvSpPr>
          <p:nvPr>
            <p:ph idx="1"/>
          </p:nvPr>
        </p:nvSpPr>
        <p:spPr/>
        <p:txBody>
          <a:bodyPr>
            <a:normAutofit fontScale="85000" lnSpcReduction="10000"/>
          </a:bodyPr>
          <a:lstStyle/>
          <a:p>
            <a:r>
              <a:rPr lang="en-US" dirty="0" smtClean="0"/>
              <a:t>Move pigs at their normal walking pace</a:t>
            </a:r>
          </a:p>
          <a:p>
            <a:r>
              <a:rPr lang="en-US" dirty="0" smtClean="0"/>
              <a:t>Avoid aggressive handling:</a:t>
            </a:r>
          </a:p>
          <a:p>
            <a:pPr lvl="1"/>
            <a:r>
              <a:rPr lang="en-US" dirty="0" smtClean="0"/>
              <a:t>Overuse, or improper use, of electric prods</a:t>
            </a:r>
          </a:p>
          <a:p>
            <a:pPr lvl="1"/>
            <a:r>
              <a:rPr lang="en-US" dirty="0" smtClean="0"/>
              <a:t>Loud noises and yelling</a:t>
            </a:r>
          </a:p>
          <a:p>
            <a:pPr lvl="1"/>
            <a:r>
              <a:rPr lang="en-US" dirty="0" smtClean="0"/>
              <a:t>Moving pigs too fast</a:t>
            </a:r>
          </a:p>
          <a:p>
            <a:pPr lvl="1"/>
            <a:r>
              <a:rPr lang="en-US" dirty="0" smtClean="0"/>
              <a:t>Moving too many pigs per group</a:t>
            </a:r>
          </a:p>
          <a:p>
            <a:pPr lvl="1"/>
            <a:r>
              <a:rPr lang="en-US" dirty="0" smtClean="0"/>
              <a:t>Overcrowding pigs in chutes, ramps and alleyways</a:t>
            </a:r>
          </a:p>
          <a:p>
            <a:pPr lvl="1"/>
            <a:r>
              <a:rPr lang="en-US" dirty="0" smtClean="0"/>
              <a:t>Rough physical contact</a:t>
            </a:r>
          </a:p>
          <a:p>
            <a:r>
              <a:rPr lang="en-US" dirty="0" smtClean="0"/>
              <a:t>Willful acts of abuse are unacceptable</a:t>
            </a:r>
          </a:p>
          <a:p>
            <a:r>
              <a:rPr lang="en-US" dirty="0" smtClean="0"/>
              <a:t>Requirements differ for certain sizes and types of pigs</a:t>
            </a:r>
          </a:p>
          <a:p>
            <a:pPr lvl="1"/>
            <a:endParaRPr lang="en-US" dirty="0" smtClean="0"/>
          </a:p>
          <a:p>
            <a:pPr lvl="2"/>
            <a:endParaRPr lang="en-US" dirty="0" smtClean="0"/>
          </a:p>
          <a:p>
            <a:pPr lvl="2"/>
            <a:endParaRPr lang="en-US" dirty="0" smtClean="0"/>
          </a:p>
        </p:txBody>
      </p:sp>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Breeding Stock</a:t>
            </a:r>
            <a:endParaRPr lang="en-US" dirty="0"/>
          </a:p>
        </p:txBody>
      </p:sp>
      <p:sp>
        <p:nvSpPr>
          <p:cNvPr id="27651" name="Content Placeholder 2"/>
          <p:cNvSpPr>
            <a:spLocks noGrp="1"/>
          </p:cNvSpPr>
          <p:nvPr>
            <p:ph idx="1"/>
          </p:nvPr>
        </p:nvSpPr>
        <p:spPr/>
        <p:txBody>
          <a:bodyPr>
            <a:normAutofit fontScale="92500" lnSpcReduction="20000"/>
          </a:bodyPr>
          <a:lstStyle/>
          <a:p>
            <a:r>
              <a:rPr lang="en-US" dirty="0" smtClean="0"/>
              <a:t>Large, powerful pigs</a:t>
            </a:r>
          </a:p>
          <a:p>
            <a:pPr lvl="1"/>
            <a:r>
              <a:rPr lang="en-US" dirty="0" smtClean="0"/>
              <a:t>Sows, gilts, boars</a:t>
            </a:r>
          </a:p>
          <a:p>
            <a:pPr lvl="1"/>
            <a:r>
              <a:rPr lang="en-US" dirty="0" smtClean="0"/>
              <a:t>Use appropriate handling tools, not handler’s body</a:t>
            </a:r>
          </a:p>
          <a:p>
            <a:r>
              <a:rPr lang="en-US" dirty="0" smtClean="0"/>
              <a:t>Are the most unpredictable</a:t>
            </a:r>
          </a:p>
          <a:p>
            <a:pPr lvl="1"/>
            <a:r>
              <a:rPr lang="en-US" dirty="0"/>
              <a:t>Boars are especially dangerous because their tusks can cause injury so handlers should use extra caution and never turn their back to a </a:t>
            </a:r>
            <a:r>
              <a:rPr lang="en-US" dirty="0" smtClean="0"/>
              <a:t>boar</a:t>
            </a:r>
          </a:p>
          <a:p>
            <a:pPr lvl="1"/>
            <a:r>
              <a:rPr lang="en-US" dirty="0" smtClean="0"/>
              <a:t>Sows can be aggressive when they perceive litter is being threatened</a:t>
            </a:r>
          </a:p>
          <a:p>
            <a:pPr lvl="1"/>
            <a:endParaRPr lang="en-US" dirty="0" smtClean="0"/>
          </a:p>
        </p:txBody>
      </p:sp>
      <p:pic>
        <p:nvPicPr>
          <p:cNvPr id="29700" name="Picture 3" descr="Sow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19182" y="1417637"/>
            <a:ext cx="2267618" cy="3611563"/>
          </a:xfrm>
          <a:prstGeom prst="rect">
            <a:avLst/>
          </a:prstGeom>
          <a:noFill/>
          <a:ln>
            <a:noFill/>
          </a:ln>
          <a:effectLst>
            <a:outerShdw blurRad="50800" dist="38100" dir="2700000" algn="tl" rotWithShape="0">
              <a:prstClr val="black">
                <a:alpha val="40000"/>
              </a:prstClr>
            </a:outerShdw>
          </a:effectLst>
          <a:extLst/>
        </p:spPr>
      </p:pic>
      <p:sp>
        <p:nvSpPr>
          <p:cNvPr id="6" name="Chevron 5"/>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
        <p:nvSpPr>
          <p:cNvPr id="7" name="Chevron 6"/>
          <p:cNvSpPr/>
          <p:nvPr/>
        </p:nvSpPr>
        <p:spPr>
          <a:xfrm>
            <a:off x="3043881" y="29050"/>
            <a:ext cx="3591697"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 Various Types &amp; Sizes</a:t>
            </a:r>
            <a:endParaRPr lang="en-US" dirty="0">
              <a:solidFill>
                <a:schemeClr val="bg1">
                  <a:lumMod val="65000"/>
                </a:schemeClr>
              </a:solidFill>
            </a:endParaRPr>
          </a:p>
        </p:txBody>
      </p:sp>
      <p:grpSp>
        <p:nvGrpSpPr>
          <p:cNvPr id="9" name="Group 8"/>
          <p:cNvGrpSpPr/>
          <p:nvPr/>
        </p:nvGrpSpPr>
        <p:grpSpPr>
          <a:xfrm>
            <a:off x="-6373311" y="210721"/>
            <a:ext cx="6087983" cy="3545733"/>
            <a:chOff x="-6601330" y="937282"/>
            <a:chExt cx="6087983" cy="3545733"/>
          </a:xfrm>
        </p:grpSpPr>
        <p:sp>
          <p:nvSpPr>
            <p:cNvPr id="10" name="Rounded Rectangle 9"/>
            <p:cNvSpPr/>
            <p:nvPr/>
          </p:nvSpPr>
          <p:spPr>
            <a:xfrm>
              <a:off x="-6518026" y="937282"/>
              <a:ext cx="6004679" cy="3545733"/>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6601330" y="1109871"/>
              <a:ext cx="5943605" cy="3076582"/>
              <a:chOff x="-6729667" y="2556627"/>
              <a:chExt cx="5943605" cy="307658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29667" y="2707616"/>
                <a:ext cx="1318446" cy="2451332"/>
              </a:xfrm>
              <a:prstGeom prst="rect">
                <a:avLst/>
              </a:prstGeom>
            </p:spPr>
          </p:pic>
          <p:sp>
            <p:nvSpPr>
              <p:cNvPr id="13" name="Rounded Rectangle 12"/>
              <p:cNvSpPr/>
              <p:nvPr/>
            </p:nvSpPr>
            <p:spPr>
              <a:xfrm>
                <a:off x="-5296586" y="2556627"/>
                <a:ext cx="4510524" cy="3076582"/>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296586" y="2787738"/>
                <a:ext cx="4510524" cy="2677656"/>
              </a:xfrm>
              <a:prstGeom prst="rect">
                <a:avLst/>
              </a:prstGeom>
              <a:noFill/>
            </p:spPr>
            <p:txBody>
              <a:bodyPr wrap="square" rtlCol="0">
                <a:spAutoFit/>
              </a:bodyPr>
              <a:lstStyle/>
              <a:p>
                <a:pPr marL="274320" indent="-274320">
                  <a:spcAft>
                    <a:spcPts val="600"/>
                  </a:spcAft>
                  <a:buBlip>
                    <a:blip r:embed="rId6"/>
                  </a:buBlip>
                </a:pPr>
                <a:r>
                  <a:rPr lang="en-US" sz="2800" b="1" dirty="0">
                    <a:solidFill>
                      <a:srgbClr val="336600"/>
                    </a:solidFill>
                    <a:latin typeface="+mj-lt"/>
                  </a:rPr>
                  <a:t>In crowded spaces, </a:t>
                </a:r>
                <a:r>
                  <a:rPr lang="en-US" sz="2800" b="1" dirty="0" smtClean="0">
                    <a:solidFill>
                      <a:srgbClr val="336600"/>
                    </a:solidFill>
                    <a:latin typeface="+mj-lt"/>
                  </a:rPr>
                  <a:t>they are likely </a:t>
                </a:r>
                <a:r>
                  <a:rPr lang="en-US" sz="2800" b="1" dirty="0">
                    <a:solidFill>
                      <a:srgbClr val="336600"/>
                    </a:solidFill>
                    <a:latin typeface="+mj-lt"/>
                  </a:rPr>
                  <a:t>to hold still in handler’s </a:t>
                </a:r>
                <a:r>
                  <a:rPr lang="en-US" sz="2800" b="1" dirty="0" smtClean="0">
                    <a:solidFill>
                      <a:srgbClr val="336600"/>
                    </a:solidFill>
                    <a:latin typeface="+mj-lt"/>
                  </a:rPr>
                  <a:t>bubble. Give </a:t>
                </a:r>
                <a:r>
                  <a:rPr lang="en-US" sz="2800" b="1" dirty="0">
                    <a:solidFill>
                      <a:srgbClr val="336600"/>
                    </a:solidFill>
                    <a:latin typeface="+mj-lt"/>
                  </a:rPr>
                  <a:t>space &amp; minimize noise, </a:t>
                </a:r>
                <a:r>
                  <a:rPr lang="en-US" sz="2800" b="1" dirty="0" smtClean="0">
                    <a:solidFill>
                      <a:srgbClr val="336600"/>
                    </a:solidFill>
                    <a:latin typeface="+mj-lt"/>
                  </a:rPr>
                  <a:t>contact, and people.</a:t>
                </a:r>
                <a:endParaRPr lang="en-US" sz="2800" b="1" dirty="0">
                  <a:solidFill>
                    <a:srgbClr val="336600"/>
                  </a:solidFill>
                  <a:latin typeface="+mj-lt"/>
                </a:endParaRPr>
              </a:p>
            </p:txBody>
          </p:sp>
        </p:grpSp>
      </p:grpSp>
      <p:grpSp>
        <p:nvGrpSpPr>
          <p:cNvPr id="15" name="Group 14"/>
          <p:cNvGrpSpPr/>
          <p:nvPr/>
        </p:nvGrpSpPr>
        <p:grpSpPr>
          <a:xfrm>
            <a:off x="-6456857" y="3691003"/>
            <a:ext cx="6087983" cy="3545733"/>
            <a:chOff x="-6601330" y="937282"/>
            <a:chExt cx="6087983" cy="3545733"/>
          </a:xfrm>
        </p:grpSpPr>
        <p:sp>
          <p:nvSpPr>
            <p:cNvPr id="16" name="Rounded Rectangle 15"/>
            <p:cNvSpPr/>
            <p:nvPr/>
          </p:nvSpPr>
          <p:spPr>
            <a:xfrm>
              <a:off x="-6518026" y="937282"/>
              <a:ext cx="6004679" cy="3545733"/>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6601330" y="1109871"/>
              <a:ext cx="5943605" cy="3076582"/>
              <a:chOff x="-6729667" y="2556627"/>
              <a:chExt cx="5943605" cy="3076582"/>
            </a:xfrm>
          </p:grpSpPr>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29667" y="2707616"/>
                <a:ext cx="1318446" cy="2451332"/>
              </a:xfrm>
              <a:prstGeom prst="rect">
                <a:avLst/>
              </a:prstGeom>
            </p:spPr>
          </p:pic>
          <p:sp>
            <p:nvSpPr>
              <p:cNvPr id="19" name="Rounded Rectangle 18"/>
              <p:cNvSpPr/>
              <p:nvPr/>
            </p:nvSpPr>
            <p:spPr>
              <a:xfrm>
                <a:off x="-5296586" y="2556627"/>
                <a:ext cx="4510524" cy="3076582"/>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296586" y="2787738"/>
                <a:ext cx="4510524" cy="2754600"/>
              </a:xfrm>
              <a:prstGeom prst="rect">
                <a:avLst/>
              </a:prstGeom>
              <a:noFill/>
            </p:spPr>
            <p:txBody>
              <a:bodyPr wrap="square" rtlCol="0">
                <a:spAutoFit/>
              </a:bodyPr>
              <a:lstStyle/>
              <a:p>
                <a:pPr marL="274320" indent="-274320">
                  <a:spcAft>
                    <a:spcPts val="600"/>
                  </a:spcAft>
                  <a:buBlip>
                    <a:blip r:embed="rId6"/>
                  </a:buBlip>
                </a:pPr>
                <a:r>
                  <a:rPr lang="en-US" sz="2800" b="1" dirty="0" smtClean="0">
                    <a:solidFill>
                      <a:srgbClr val="336600"/>
                    </a:solidFill>
                    <a:latin typeface="+mj-lt"/>
                  </a:rPr>
                  <a:t>Utilize techniques based on known pig behavior.</a:t>
                </a:r>
              </a:p>
              <a:p>
                <a:pPr marL="274320" indent="-274320">
                  <a:spcAft>
                    <a:spcPts val="600"/>
                  </a:spcAft>
                  <a:buBlip>
                    <a:blip r:embed="rId6"/>
                  </a:buBlip>
                </a:pPr>
                <a:r>
                  <a:rPr lang="en-US" sz="2800" b="1" dirty="0" smtClean="0">
                    <a:solidFill>
                      <a:srgbClr val="336600"/>
                    </a:solidFill>
                    <a:latin typeface="+mj-lt"/>
                  </a:rPr>
                  <a:t>Ex: Leave front farrowing stall gate open to respect space.</a:t>
                </a:r>
                <a:endParaRPr lang="en-US" sz="2800" b="1" dirty="0">
                  <a:solidFill>
                    <a:srgbClr val="336600"/>
                  </a:solidFill>
                  <a:latin typeface="+mj-lt"/>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72274 0.23565 " pathEditMode="relative" rAng="0" ptsTypes="AA">
                                      <p:cBhvr>
                                        <p:cTn id="6" dur="1000" fill="hold"/>
                                        <p:tgtEl>
                                          <p:spTgt spid="9"/>
                                        </p:tgtEl>
                                        <p:attrNameLst>
                                          <p:attrName>ppt_x</p:attrName>
                                          <p:attrName>ppt_y</p:attrName>
                                        </p:attrNameLst>
                                      </p:cBhvr>
                                      <p:rCtr x="36146" y="1178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42" presetClass="path" presetSubtype="0" accel="50000" decel="50000" fill="hold" nodeType="withEffect">
                                  <p:stCondLst>
                                    <p:cond delay="0"/>
                                  </p:stCondLst>
                                  <p:childTnLst>
                                    <p:animMotion origin="layout" path="M 2.77778E-7 7.40741E-7 L 0.73177 -0.2287 " pathEditMode="relative" rAng="0" ptsTypes="AA">
                                      <p:cBhvr>
                                        <p:cTn id="13" dur="1000" fill="hold"/>
                                        <p:tgtEl>
                                          <p:spTgt spid="15"/>
                                        </p:tgtEl>
                                        <p:attrNameLst>
                                          <p:attrName>ppt_x</p:attrName>
                                          <p:attrName>ppt_y</p:attrName>
                                        </p:attrNameLst>
                                      </p:cBhvr>
                                      <p:rCtr x="36597"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Piglets</a:t>
            </a:r>
            <a:endParaRPr lang="en-US" dirty="0"/>
          </a:p>
        </p:txBody>
      </p:sp>
      <p:sp>
        <p:nvSpPr>
          <p:cNvPr id="28675" name="Content Placeholder 2"/>
          <p:cNvSpPr>
            <a:spLocks noGrp="1"/>
          </p:cNvSpPr>
          <p:nvPr>
            <p:ph idx="1"/>
          </p:nvPr>
        </p:nvSpPr>
        <p:spPr/>
        <p:txBody>
          <a:bodyPr>
            <a:normAutofit lnSpcReduction="10000"/>
          </a:bodyPr>
          <a:lstStyle/>
          <a:p>
            <a:r>
              <a:rPr lang="en-US" dirty="0" smtClean="0"/>
              <a:t>May be safety challenge</a:t>
            </a:r>
          </a:p>
          <a:p>
            <a:pPr lvl="1"/>
            <a:r>
              <a:rPr lang="en-US" dirty="0" smtClean="0"/>
              <a:t>Sharp teeth </a:t>
            </a:r>
          </a:p>
          <a:p>
            <a:pPr lvl="1"/>
            <a:r>
              <a:rPr lang="en-US" dirty="0" smtClean="0"/>
              <a:t>Active (squirm, wiggle)</a:t>
            </a:r>
          </a:p>
          <a:p>
            <a:r>
              <a:rPr lang="en-US" dirty="0" smtClean="0"/>
              <a:t>Sows may attempt to bite the handler when reaching for the piglet</a:t>
            </a:r>
          </a:p>
          <a:p>
            <a:r>
              <a:rPr lang="en-US" dirty="0" smtClean="0"/>
              <a:t>Moved </a:t>
            </a:r>
            <a:r>
              <a:rPr lang="en-US" dirty="0"/>
              <a:t>by herding or picking up and moving them by hand or </a:t>
            </a:r>
            <a:r>
              <a:rPr lang="en-US" dirty="0" smtClean="0"/>
              <a:t>cart</a:t>
            </a:r>
          </a:p>
          <a:p>
            <a:pPr lvl="1"/>
            <a:endParaRPr lang="en-US" dirty="0" smtClean="0"/>
          </a:p>
        </p:txBody>
      </p:sp>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
        <p:nvSpPr>
          <p:cNvPr id="8" name="Chevron 7"/>
          <p:cNvSpPr/>
          <p:nvPr/>
        </p:nvSpPr>
        <p:spPr>
          <a:xfrm>
            <a:off x="3043881" y="29050"/>
            <a:ext cx="3591697"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 Various Types &amp; Sizes</a:t>
            </a:r>
            <a:endParaRPr lang="en-US" dirty="0">
              <a:solidFill>
                <a:schemeClr val="bg1">
                  <a:lumMod val="65000"/>
                </a:schemeClr>
              </a:solidFill>
            </a:endParaRPr>
          </a:p>
        </p:txBody>
      </p:sp>
      <p:grpSp>
        <p:nvGrpSpPr>
          <p:cNvPr id="11" name="Group 10"/>
          <p:cNvGrpSpPr/>
          <p:nvPr/>
        </p:nvGrpSpPr>
        <p:grpSpPr>
          <a:xfrm>
            <a:off x="-6290007" y="210721"/>
            <a:ext cx="6004679" cy="3229883"/>
            <a:chOff x="-6518026" y="937282"/>
            <a:chExt cx="6004679" cy="3229883"/>
          </a:xfrm>
        </p:grpSpPr>
        <p:sp>
          <p:nvSpPr>
            <p:cNvPr id="12" name="Rounded Rectangle 11"/>
            <p:cNvSpPr/>
            <p:nvPr/>
          </p:nvSpPr>
          <p:spPr>
            <a:xfrm>
              <a:off x="-6518026" y="937282"/>
              <a:ext cx="6004679" cy="3229883"/>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486695" y="1109871"/>
              <a:ext cx="5828970" cy="2831823"/>
              <a:chOff x="-6615032" y="2556627"/>
              <a:chExt cx="5828970" cy="2831823"/>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5032" y="2556627"/>
                <a:ext cx="1318446" cy="2451332"/>
              </a:xfrm>
              <a:prstGeom prst="rect">
                <a:avLst/>
              </a:prstGeom>
            </p:spPr>
          </p:pic>
          <p:sp>
            <p:nvSpPr>
              <p:cNvPr id="15" name="Rounded Rectangle 14"/>
              <p:cNvSpPr/>
              <p:nvPr/>
            </p:nvSpPr>
            <p:spPr>
              <a:xfrm>
                <a:off x="-5296586" y="2556627"/>
                <a:ext cx="4510524" cy="2792376"/>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5296586" y="2787738"/>
                <a:ext cx="4510524" cy="2600712"/>
              </a:xfrm>
              <a:prstGeom prst="rect">
                <a:avLst/>
              </a:prstGeom>
              <a:noFill/>
            </p:spPr>
            <p:txBody>
              <a:bodyPr wrap="square" rtlCol="0">
                <a:spAutoFit/>
              </a:bodyPr>
              <a:lstStyle/>
              <a:p>
                <a:pPr marL="274320" indent="-274320">
                  <a:spcAft>
                    <a:spcPts val="600"/>
                  </a:spcAft>
                  <a:buBlip>
                    <a:blip r:embed="rId4"/>
                  </a:buBlip>
                </a:pPr>
                <a:r>
                  <a:rPr lang="en-US" sz="2400" b="1" dirty="0">
                    <a:solidFill>
                      <a:srgbClr val="336600"/>
                    </a:solidFill>
                    <a:latin typeface="+mj-lt"/>
                  </a:rPr>
                  <a:t>Pick up </a:t>
                </a:r>
                <a:r>
                  <a:rPr lang="en-US" sz="2400" b="1" dirty="0" smtClean="0">
                    <a:solidFill>
                      <a:srgbClr val="336600"/>
                    </a:solidFill>
                    <a:latin typeface="+mj-lt"/>
                  </a:rPr>
                  <a:t>piglets:</a:t>
                </a:r>
              </a:p>
              <a:p>
                <a:pPr marL="731520" lvl="1" indent="-274320">
                  <a:spcAft>
                    <a:spcPts val="600"/>
                  </a:spcAft>
                  <a:buBlip>
                    <a:blip r:embed="rId4"/>
                  </a:buBlip>
                </a:pPr>
                <a:r>
                  <a:rPr lang="en-US" sz="2400" b="1" dirty="0" smtClean="0">
                    <a:solidFill>
                      <a:srgbClr val="336600"/>
                    </a:solidFill>
                    <a:latin typeface="+mj-lt"/>
                  </a:rPr>
                  <a:t>Under </a:t>
                </a:r>
                <a:r>
                  <a:rPr lang="en-US" sz="2400" b="1" dirty="0">
                    <a:solidFill>
                      <a:srgbClr val="336600"/>
                    </a:solidFill>
                    <a:latin typeface="+mj-lt"/>
                  </a:rPr>
                  <a:t>rib </a:t>
                </a:r>
                <a:r>
                  <a:rPr lang="en-US" sz="2400" b="1" dirty="0" smtClean="0">
                    <a:solidFill>
                      <a:srgbClr val="336600"/>
                    </a:solidFill>
                    <a:latin typeface="+mj-lt"/>
                  </a:rPr>
                  <a:t>cage</a:t>
                </a:r>
              </a:p>
              <a:p>
                <a:pPr marL="731520" lvl="1" indent="-274320">
                  <a:spcAft>
                    <a:spcPts val="600"/>
                  </a:spcAft>
                  <a:buBlip>
                    <a:blip r:embed="rId4"/>
                  </a:buBlip>
                </a:pPr>
                <a:r>
                  <a:rPr lang="en-US" sz="2400" b="1" dirty="0" smtClean="0">
                    <a:solidFill>
                      <a:srgbClr val="336600"/>
                    </a:solidFill>
                    <a:latin typeface="+mj-lt"/>
                  </a:rPr>
                  <a:t>By </a:t>
                </a:r>
                <a:r>
                  <a:rPr lang="en-US" sz="2400" b="1" dirty="0">
                    <a:solidFill>
                      <a:srgbClr val="336600"/>
                    </a:solidFill>
                    <a:latin typeface="+mj-lt"/>
                  </a:rPr>
                  <a:t>a rear leg above the </a:t>
                </a:r>
                <a:r>
                  <a:rPr lang="en-US" sz="2400" b="1" dirty="0" smtClean="0">
                    <a:solidFill>
                      <a:srgbClr val="336600"/>
                    </a:solidFill>
                    <a:latin typeface="+mj-lt"/>
                  </a:rPr>
                  <a:t>hock</a:t>
                </a:r>
              </a:p>
              <a:p>
                <a:pPr marL="274320" indent="-274320">
                  <a:spcAft>
                    <a:spcPts val="600"/>
                  </a:spcAft>
                  <a:buBlip>
                    <a:blip r:embed="rId4"/>
                  </a:buBlip>
                </a:pPr>
                <a:r>
                  <a:rPr lang="en-US" sz="2400" b="1" dirty="0" smtClean="0">
                    <a:solidFill>
                      <a:srgbClr val="336600"/>
                    </a:solidFill>
                    <a:latin typeface="+mj-lt"/>
                  </a:rPr>
                  <a:t>Only release when piglet has two points of contact</a:t>
                </a:r>
                <a:endParaRPr lang="en-US" sz="2800" b="1" dirty="0">
                  <a:solidFill>
                    <a:srgbClr val="336600"/>
                  </a:solidFill>
                  <a:latin typeface="+mj-lt"/>
                </a:endParaRPr>
              </a:p>
            </p:txBody>
          </p:sp>
        </p:grpSp>
      </p:grpSp>
      <p:grpSp>
        <p:nvGrpSpPr>
          <p:cNvPr id="17" name="Group 16"/>
          <p:cNvGrpSpPr/>
          <p:nvPr/>
        </p:nvGrpSpPr>
        <p:grpSpPr>
          <a:xfrm>
            <a:off x="-6204849" y="3526760"/>
            <a:ext cx="5775143" cy="2599403"/>
            <a:chOff x="-7191795" y="3826240"/>
            <a:chExt cx="5775143" cy="2599403"/>
          </a:xfrm>
        </p:grpSpPr>
        <p:sp>
          <p:nvSpPr>
            <p:cNvPr id="18" name="Rounded Rectangle 17"/>
            <p:cNvSpPr/>
            <p:nvPr/>
          </p:nvSpPr>
          <p:spPr>
            <a:xfrm>
              <a:off x="-7191795" y="3826240"/>
              <a:ext cx="5775143" cy="2599403"/>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7025823" y="4010693"/>
              <a:ext cx="5485603" cy="2078529"/>
              <a:chOff x="-7025823" y="4010693"/>
              <a:chExt cx="5485603" cy="2078529"/>
            </a:xfrm>
          </p:grpSpPr>
          <p:sp>
            <p:nvSpPr>
              <p:cNvPr id="20" name="Rounded Rectangle 19"/>
              <p:cNvSpPr/>
              <p:nvPr/>
            </p:nvSpPr>
            <p:spPr>
              <a:xfrm>
                <a:off x="-5864887" y="4010693"/>
                <a:ext cx="4324667" cy="2078529"/>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5823" y="4396716"/>
                <a:ext cx="1471633" cy="1474778"/>
              </a:xfrm>
              <a:prstGeom prst="rect">
                <a:avLst/>
              </a:prstGeom>
            </p:spPr>
          </p:pic>
          <p:sp>
            <p:nvSpPr>
              <p:cNvPr id="22" name="TextBox 21"/>
              <p:cNvSpPr txBox="1"/>
              <p:nvPr/>
            </p:nvSpPr>
            <p:spPr>
              <a:xfrm>
                <a:off x="-5631481" y="4231755"/>
                <a:ext cx="4091261" cy="1569660"/>
              </a:xfrm>
              <a:prstGeom prst="rect">
                <a:avLst/>
              </a:prstGeom>
              <a:noFill/>
            </p:spPr>
            <p:txBody>
              <a:bodyPr wrap="square" rtlCol="0">
                <a:spAutoFit/>
              </a:bodyPr>
              <a:lstStyle/>
              <a:p>
                <a:pPr marL="457200" indent="-457200">
                  <a:spcAft>
                    <a:spcPts val="600"/>
                  </a:spcAft>
                  <a:buBlip>
                    <a:blip r:embed="rId6"/>
                  </a:buBlip>
                </a:pPr>
                <a:r>
                  <a:rPr lang="en-US" sz="3200" b="1" dirty="0">
                    <a:solidFill>
                      <a:srgbClr val="990000"/>
                    </a:solidFill>
                    <a:latin typeface="+mj-lt"/>
                  </a:rPr>
                  <a:t>Piglets should not be tossed or thrown.</a:t>
                </a:r>
                <a:endParaRPr lang="en-US" sz="3200" b="1" dirty="0">
                  <a:solidFill>
                    <a:srgbClr val="800000"/>
                  </a:solidFill>
                  <a:latin typeface="+mj-lt"/>
                </a:endParaRPr>
              </a:p>
            </p:txBody>
          </p:sp>
        </p:grpSp>
      </p:gr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4277" b="5660"/>
          <a:stretch/>
        </p:blipFill>
        <p:spPr>
          <a:xfrm>
            <a:off x="6225717" y="1658512"/>
            <a:ext cx="2730277" cy="3695396"/>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7037E-6 L 0.72274 0.23565 " pathEditMode="relative" rAng="0" ptsTypes="AA">
                                      <p:cBhvr>
                                        <p:cTn id="6" dur="1000" fill="hold"/>
                                        <p:tgtEl>
                                          <p:spTgt spid="11"/>
                                        </p:tgtEl>
                                        <p:attrNameLst>
                                          <p:attrName>ppt_x</p:attrName>
                                          <p:attrName>ppt_y</p:attrName>
                                        </p:attrNameLst>
                                      </p:cBhvr>
                                      <p:rCtr x="36128" y="1178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42" presetClass="path" presetSubtype="0" accel="50000" decel="50000" fill="hold" nodeType="withEffect">
                                  <p:stCondLst>
                                    <p:cond delay="0"/>
                                  </p:stCondLst>
                                  <p:childTnLst>
                                    <p:animMotion origin="layout" path="M -2.77778E-6 -3.7037E-6 L 0.72153 -0.15231 " pathEditMode="relative" rAng="0" ptsTypes="AA">
                                      <p:cBhvr>
                                        <p:cTn id="13" dur="900" fill="hold"/>
                                        <p:tgtEl>
                                          <p:spTgt spid="17"/>
                                        </p:tgtEl>
                                        <p:attrNameLst>
                                          <p:attrName>ppt_x</p:attrName>
                                          <p:attrName>ppt_y</p:attrName>
                                        </p:attrNameLst>
                                      </p:cBhvr>
                                      <p:rCtr x="36076"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Nursery and Finisher Pigs</a:t>
            </a:r>
            <a:endParaRPr lang="en-US" dirty="0"/>
          </a:p>
        </p:txBody>
      </p:sp>
      <p:sp>
        <p:nvSpPr>
          <p:cNvPr id="29699" name="Content Placeholder 2"/>
          <p:cNvSpPr>
            <a:spLocks noGrp="1"/>
          </p:cNvSpPr>
          <p:nvPr>
            <p:ph idx="1"/>
          </p:nvPr>
        </p:nvSpPr>
        <p:spPr/>
        <p:txBody>
          <a:bodyPr>
            <a:normAutofit fontScale="92500"/>
          </a:bodyPr>
          <a:lstStyle/>
          <a:p>
            <a:r>
              <a:rPr lang="en-US" dirty="0" smtClean="0"/>
              <a:t>Utilize pigs’ natural behaviors</a:t>
            </a:r>
          </a:p>
          <a:p>
            <a:pPr lvl="1"/>
            <a:r>
              <a:rPr lang="en-US" dirty="0" smtClean="0"/>
              <a:t>Moving out of full pens with narrow gates: don’t get behind and chase, use your bubble and encourage to circle toward the gate</a:t>
            </a:r>
          </a:p>
          <a:p>
            <a:pPr lvl="1"/>
            <a:r>
              <a:rPr lang="en-US" dirty="0" smtClean="0"/>
              <a:t>Sorting out of pens: work in pairs with one working the pen and the other sorting; ensure only one handler is moving or applying pressure at a time</a:t>
            </a:r>
          </a:p>
          <a:p>
            <a:pPr lvl="1"/>
            <a:endParaRPr lang="en-US" dirty="0" smtClean="0"/>
          </a:p>
        </p:txBody>
      </p:sp>
      <p:pic>
        <p:nvPicPr>
          <p:cNvPr id="31749" name="Picture 4" descr="Handler_Pai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9662" y="1600200"/>
            <a:ext cx="2267776" cy="2761735"/>
          </a:xfrm>
          <a:prstGeom prst="rect">
            <a:avLst/>
          </a:prstGeom>
          <a:noFill/>
          <a:ln>
            <a:noFill/>
          </a:ln>
          <a:effectLst>
            <a:outerShdw blurRad="50800" dist="38100" dir="2700000" algn="tl" rotWithShape="0">
              <a:prstClr val="black">
                <a:alpha val="40000"/>
              </a:prstClr>
            </a:outerShdw>
          </a:effectLst>
          <a:extLst/>
        </p:spPr>
      </p:pic>
      <p:sp>
        <p:nvSpPr>
          <p:cNvPr id="8" name="Chevron 7"/>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
        <p:nvSpPr>
          <p:cNvPr id="7" name="Chevron 6"/>
          <p:cNvSpPr/>
          <p:nvPr/>
        </p:nvSpPr>
        <p:spPr>
          <a:xfrm>
            <a:off x="3043881" y="29050"/>
            <a:ext cx="3591697"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 Various Types &amp; Sizes</a:t>
            </a:r>
            <a:endParaRPr lang="en-US" dirty="0">
              <a:solidFill>
                <a:schemeClr val="bg1">
                  <a:lumMod val="65000"/>
                </a:schemeClr>
              </a:solidFill>
            </a:endParaRPr>
          </a:p>
        </p:txBody>
      </p:sp>
      <p:grpSp>
        <p:nvGrpSpPr>
          <p:cNvPr id="10" name="Group 9"/>
          <p:cNvGrpSpPr/>
          <p:nvPr/>
        </p:nvGrpSpPr>
        <p:grpSpPr>
          <a:xfrm>
            <a:off x="-6290007" y="210721"/>
            <a:ext cx="6290007" cy="4818479"/>
            <a:chOff x="-6518026" y="937282"/>
            <a:chExt cx="6290007" cy="4818479"/>
          </a:xfrm>
        </p:grpSpPr>
        <p:sp>
          <p:nvSpPr>
            <p:cNvPr id="11" name="Rounded Rectangle 10"/>
            <p:cNvSpPr/>
            <p:nvPr/>
          </p:nvSpPr>
          <p:spPr>
            <a:xfrm>
              <a:off x="-6518026" y="937282"/>
              <a:ext cx="6290007" cy="4818479"/>
            </a:xfrm>
            <a:prstGeom prst="roundRect">
              <a:avLst>
                <a:gd name="adj" fmla="val 13569"/>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486695" y="1109871"/>
              <a:ext cx="6104084" cy="4539984"/>
              <a:chOff x="-6615032" y="2556627"/>
              <a:chExt cx="6104084" cy="4539984"/>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5032" y="2556627"/>
                <a:ext cx="1318446" cy="2451332"/>
              </a:xfrm>
              <a:prstGeom prst="rect">
                <a:avLst/>
              </a:prstGeom>
            </p:spPr>
          </p:pic>
          <p:sp>
            <p:nvSpPr>
              <p:cNvPr id="14" name="Rounded Rectangle 13"/>
              <p:cNvSpPr/>
              <p:nvPr/>
            </p:nvSpPr>
            <p:spPr>
              <a:xfrm>
                <a:off x="-5451179" y="2556627"/>
                <a:ext cx="4940231" cy="4539984"/>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5451179" y="2676525"/>
                <a:ext cx="4785903" cy="4308872"/>
              </a:xfrm>
              <a:prstGeom prst="rect">
                <a:avLst/>
              </a:prstGeom>
              <a:noFill/>
            </p:spPr>
            <p:txBody>
              <a:bodyPr wrap="square" rtlCol="0">
                <a:spAutoFit/>
              </a:bodyPr>
              <a:lstStyle/>
              <a:p>
                <a:pPr marL="274320" indent="-274320">
                  <a:spcAft>
                    <a:spcPts val="600"/>
                  </a:spcAft>
                  <a:buBlip>
                    <a:blip r:embed="rId5"/>
                  </a:buBlip>
                </a:pPr>
                <a:r>
                  <a:rPr lang="en-US" sz="2400" b="1" dirty="0" smtClean="0">
                    <a:solidFill>
                      <a:srgbClr val="336600"/>
                    </a:solidFill>
                    <a:latin typeface="+mj-lt"/>
                  </a:rPr>
                  <a:t>Rely </a:t>
                </a:r>
                <a:r>
                  <a:rPr lang="en-US" sz="2400" b="1" dirty="0">
                    <a:solidFill>
                      <a:srgbClr val="336600"/>
                    </a:solidFill>
                    <a:latin typeface="+mj-lt"/>
                  </a:rPr>
                  <a:t>on a sorting board instead of </a:t>
                </a:r>
                <a:r>
                  <a:rPr lang="en-US" sz="2400" b="1" dirty="0" smtClean="0">
                    <a:solidFill>
                      <a:srgbClr val="336600"/>
                    </a:solidFill>
                    <a:latin typeface="+mj-lt"/>
                  </a:rPr>
                  <a:t>your body </a:t>
                </a:r>
                <a:r>
                  <a:rPr lang="en-US" sz="2400" b="1" dirty="0">
                    <a:solidFill>
                      <a:srgbClr val="336600"/>
                    </a:solidFill>
                    <a:latin typeface="+mj-lt"/>
                  </a:rPr>
                  <a:t>to turn or stop large finishing </a:t>
                </a:r>
                <a:r>
                  <a:rPr lang="en-US" sz="2400" b="1" dirty="0" smtClean="0">
                    <a:solidFill>
                      <a:srgbClr val="336600"/>
                    </a:solidFill>
                    <a:latin typeface="+mj-lt"/>
                  </a:rPr>
                  <a:t>pigs.</a:t>
                </a:r>
              </a:p>
              <a:p>
                <a:pPr marL="274320" indent="-274320">
                  <a:spcAft>
                    <a:spcPts val="600"/>
                  </a:spcAft>
                  <a:buBlip>
                    <a:blip r:embed="rId5"/>
                  </a:buBlip>
                </a:pPr>
                <a:r>
                  <a:rPr lang="en-US" sz="2400" b="1" dirty="0" smtClean="0">
                    <a:solidFill>
                      <a:srgbClr val="336600"/>
                    </a:solidFill>
                    <a:latin typeface="+mj-lt"/>
                  </a:rPr>
                  <a:t>Move </a:t>
                </a:r>
                <a:r>
                  <a:rPr lang="en-US" sz="2400" b="1" dirty="0">
                    <a:solidFill>
                      <a:srgbClr val="336600"/>
                    </a:solidFill>
                    <a:latin typeface="+mj-lt"/>
                  </a:rPr>
                  <a:t>in the pen with </a:t>
                </a:r>
                <a:r>
                  <a:rPr lang="en-US" sz="2400" b="1" dirty="0" smtClean="0">
                    <a:solidFill>
                      <a:srgbClr val="336600"/>
                    </a:solidFill>
                    <a:latin typeface="+mj-lt"/>
                  </a:rPr>
                  <a:t>your knees </a:t>
                </a:r>
                <a:r>
                  <a:rPr lang="en-US" sz="2400" b="1" dirty="0">
                    <a:solidFill>
                      <a:srgbClr val="336600"/>
                    </a:solidFill>
                    <a:latin typeface="+mj-lt"/>
                  </a:rPr>
                  <a:t>slightly </a:t>
                </a:r>
                <a:r>
                  <a:rPr lang="en-US" sz="2400" b="1" dirty="0" smtClean="0">
                    <a:solidFill>
                      <a:srgbClr val="336600"/>
                    </a:solidFill>
                    <a:latin typeface="+mj-lt"/>
                  </a:rPr>
                  <a:t>bent to avoid sprains from pig contact.</a:t>
                </a:r>
              </a:p>
              <a:p>
                <a:pPr marL="274320" indent="-274320">
                  <a:spcAft>
                    <a:spcPts val="600"/>
                  </a:spcAft>
                  <a:buBlip>
                    <a:blip r:embed="rId5"/>
                  </a:buBlip>
                </a:pPr>
                <a:r>
                  <a:rPr lang="en-US" sz="2400" b="1" dirty="0" smtClean="0">
                    <a:solidFill>
                      <a:srgbClr val="336600"/>
                    </a:solidFill>
                    <a:latin typeface="+mj-lt"/>
                  </a:rPr>
                  <a:t>If an animal gets excited, </a:t>
                </a:r>
                <a:r>
                  <a:rPr lang="en-US" sz="2400" b="1" dirty="0">
                    <a:solidFill>
                      <a:srgbClr val="336600"/>
                    </a:solidFill>
                    <a:latin typeface="+mj-lt"/>
                  </a:rPr>
                  <a:t>it may be safest </a:t>
                </a:r>
                <a:r>
                  <a:rPr lang="en-US" sz="2400" b="1" dirty="0" smtClean="0">
                    <a:solidFill>
                      <a:srgbClr val="336600"/>
                    </a:solidFill>
                    <a:latin typeface="+mj-lt"/>
                  </a:rPr>
                  <a:t>to </a:t>
                </a:r>
                <a:r>
                  <a:rPr lang="en-US" sz="2400" b="1" dirty="0">
                    <a:solidFill>
                      <a:srgbClr val="336600"/>
                    </a:solidFill>
                    <a:latin typeface="+mj-lt"/>
                  </a:rPr>
                  <a:t>move out of the way to avoid potential injury and to let the pig calm down</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44444E-6 L 0.71423 0.15139 " pathEditMode="relative" rAng="0" ptsTypes="AA">
                                      <p:cBhvr>
                                        <p:cTn id="6" dur="1000" fill="hold"/>
                                        <p:tgtEl>
                                          <p:spTgt spid="10"/>
                                        </p:tgtEl>
                                        <p:attrNameLst>
                                          <p:attrName>ppt_x</p:attrName>
                                          <p:attrName>ppt_y</p:attrName>
                                        </p:attrNameLst>
                                      </p:cBhvr>
                                      <p:rCtr x="35712" y="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Sizes</a:t>
            </a:r>
            <a:endParaRPr lang="en-US" dirty="0"/>
          </a:p>
        </p:txBody>
      </p:sp>
      <p:sp>
        <p:nvSpPr>
          <p:cNvPr id="30723" name="Content Placeholder 2"/>
          <p:cNvSpPr>
            <a:spLocks noGrp="1"/>
          </p:cNvSpPr>
          <p:nvPr>
            <p:ph idx="1"/>
          </p:nvPr>
        </p:nvSpPr>
        <p:spPr/>
        <p:txBody>
          <a:bodyPr>
            <a:normAutofit/>
          </a:bodyPr>
          <a:lstStyle/>
          <a:p>
            <a:pPr>
              <a:defRPr/>
            </a:pPr>
            <a:r>
              <a:rPr lang="en-US" sz="2800" dirty="0" smtClean="0"/>
              <a:t>Industry best practice to balance safety and efficiency</a:t>
            </a:r>
          </a:p>
          <a:p>
            <a:pPr>
              <a:defRPr/>
            </a:pPr>
            <a:r>
              <a:rPr lang="en-US" sz="2800" dirty="0" smtClean="0"/>
              <a:t>Adjust group size based on your facility and conditions to yield calm, consistent movement</a:t>
            </a:r>
            <a:endParaRPr lang="en-US" sz="1600" dirty="0" smtClean="0"/>
          </a:p>
          <a:p>
            <a:pPr lvl="1">
              <a:defRPr/>
            </a:pPr>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1684932637"/>
              </p:ext>
            </p:extLst>
          </p:nvPr>
        </p:nvGraphicFramePr>
        <p:xfrm>
          <a:off x="915513" y="3575698"/>
          <a:ext cx="6708606" cy="2377440"/>
        </p:xfrm>
        <a:graphic>
          <a:graphicData uri="http://schemas.openxmlformats.org/drawingml/2006/table">
            <a:tbl>
              <a:tblPr/>
              <a:tblGrid>
                <a:gridCol w="3242256"/>
                <a:gridCol w="3466350"/>
              </a:tblGrid>
              <a:tr h="342412">
                <a:tc>
                  <a:txBody>
                    <a:bodyPr/>
                    <a:lstStyle/>
                    <a:p>
                      <a:pPr marL="0" marR="0">
                        <a:spcBef>
                          <a:spcPts val="0"/>
                        </a:spcBef>
                        <a:spcAft>
                          <a:spcPts val="0"/>
                        </a:spcAft>
                        <a:tabLst>
                          <a:tab pos="0" algn="l"/>
                          <a:tab pos="2286000" algn="l"/>
                        </a:tabLst>
                      </a:pPr>
                      <a:r>
                        <a:rPr lang="en-US" sz="2400" b="1" dirty="0">
                          <a:solidFill>
                            <a:schemeClr val="bg1"/>
                          </a:solidFill>
                          <a:latin typeface="+mn-lt"/>
                          <a:ea typeface="Times New Roman"/>
                        </a:rPr>
                        <a:t>Pig type/size</a:t>
                      </a:r>
                      <a:endParaRPr lang="en-US" sz="2400" dirty="0">
                        <a:solidFill>
                          <a:schemeClr val="bg1"/>
                        </a:solidFill>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5E7C"/>
                    </a:solidFill>
                  </a:tcPr>
                </a:tc>
                <a:tc>
                  <a:txBody>
                    <a:bodyPr/>
                    <a:lstStyle/>
                    <a:p>
                      <a:pPr marL="0" marR="0" algn="ctr">
                        <a:spcBef>
                          <a:spcPts val="0"/>
                        </a:spcBef>
                        <a:spcAft>
                          <a:spcPts val="0"/>
                        </a:spcAft>
                        <a:tabLst>
                          <a:tab pos="0" algn="l"/>
                          <a:tab pos="2286000" algn="l"/>
                        </a:tabLst>
                      </a:pPr>
                      <a:r>
                        <a:rPr lang="en-US" sz="2400" b="1" dirty="0" smtClean="0">
                          <a:solidFill>
                            <a:schemeClr val="bg1"/>
                          </a:solidFill>
                          <a:latin typeface="+mn-lt"/>
                          <a:ea typeface="Times New Roman"/>
                        </a:rPr>
                        <a:t>Suggested group </a:t>
                      </a:r>
                      <a:r>
                        <a:rPr lang="en-US" sz="2400" b="1" dirty="0">
                          <a:solidFill>
                            <a:schemeClr val="bg1"/>
                          </a:solidFill>
                          <a:latin typeface="+mn-lt"/>
                          <a:ea typeface="Times New Roman"/>
                        </a:rPr>
                        <a:t>size</a:t>
                      </a:r>
                      <a:endParaRPr lang="en-US" sz="2400" dirty="0">
                        <a:solidFill>
                          <a:schemeClr val="bg1"/>
                        </a:solidFill>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5E7C"/>
                    </a:solidFill>
                  </a:tcPr>
                </a:tc>
              </a:tr>
              <a:tr h="365760">
                <a:tc>
                  <a:txBody>
                    <a:bodyPr/>
                    <a:lstStyle/>
                    <a:p>
                      <a:pPr marL="0" marR="0">
                        <a:spcBef>
                          <a:spcPts val="0"/>
                        </a:spcBef>
                        <a:spcAft>
                          <a:spcPts val="0"/>
                        </a:spcAft>
                        <a:tabLst>
                          <a:tab pos="0" algn="l"/>
                          <a:tab pos="2286000" algn="l"/>
                        </a:tabLst>
                      </a:pPr>
                      <a:r>
                        <a:rPr lang="en-US" sz="2400" b="1" dirty="0">
                          <a:latin typeface="+mn-lt"/>
                          <a:ea typeface="Times New Roman"/>
                        </a:rPr>
                        <a:t>Weaned piglets</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c>
                  <a:txBody>
                    <a:bodyPr/>
                    <a:lstStyle/>
                    <a:p>
                      <a:pPr marL="0" marR="0" algn="ctr">
                        <a:spcBef>
                          <a:spcPts val="0"/>
                        </a:spcBef>
                        <a:spcAft>
                          <a:spcPts val="0"/>
                        </a:spcAft>
                        <a:tabLst>
                          <a:tab pos="0" algn="l"/>
                          <a:tab pos="2286000" algn="l"/>
                        </a:tabLst>
                      </a:pPr>
                      <a:r>
                        <a:rPr lang="en-US" sz="2400" dirty="0">
                          <a:latin typeface="+mn-lt"/>
                          <a:ea typeface="Times New Roman"/>
                        </a:rPr>
                        <a:t>20</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r>
              <a:tr h="365760">
                <a:tc>
                  <a:txBody>
                    <a:bodyPr/>
                    <a:lstStyle/>
                    <a:p>
                      <a:pPr marL="0" marR="0">
                        <a:spcBef>
                          <a:spcPts val="0"/>
                        </a:spcBef>
                        <a:spcAft>
                          <a:spcPts val="0"/>
                        </a:spcAft>
                        <a:tabLst>
                          <a:tab pos="0" algn="l"/>
                          <a:tab pos="2286000" algn="l"/>
                        </a:tabLst>
                      </a:pPr>
                      <a:r>
                        <a:rPr lang="en-US" sz="2400" b="1" dirty="0">
                          <a:latin typeface="+mn-lt"/>
                          <a:ea typeface="Times New Roman"/>
                        </a:rPr>
                        <a:t>Nursery pigs</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c>
                  <a:txBody>
                    <a:bodyPr/>
                    <a:lstStyle/>
                    <a:p>
                      <a:pPr marL="0" marR="0" algn="ctr">
                        <a:spcBef>
                          <a:spcPts val="0"/>
                        </a:spcBef>
                        <a:spcAft>
                          <a:spcPts val="0"/>
                        </a:spcAft>
                        <a:tabLst>
                          <a:tab pos="0" algn="l"/>
                          <a:tab pos="2286000" algn="l"/>
                        </a:tabLst>
                      </a:pPr>
                      <a:r>
                        <a:rPr lang="en-US" sz="2400" dirty="0">
                          <a:latin typeface="+mn-lt"/>
                          <a:ea typeface="Times New Roman"/>
                        </a:rPr>
                        <a:t>2</a:t>
                      </a:r>
                      <a:r>
                        <a:rPr lang="en-US" sz="2400" dirty="0" smtClean="0">
                          <a:latin typeface="+mn-lt"/>
                          <a:ea typeface="Times New Roman"/>
                        </a:rPr>
                        <a:t>0</a:t>
                      </a:r>
                      <a:endParaRPr lang="en-US" sz="2400" dirty="0">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r>
              <a:tr h="365760">
                <a:tc>
                  <a:txBody>
                    <a:bodyPr/>
                    <a:lstStyle/>
                    <a:p>
                      <a:pPr marL="0" marR="0">
                        <a:spcBef>
                          <a:spcPts val="0"/>
                        </a:spcBef>
                        <a:spcAft>
                          <a:spcPts val="0"/>
                        </a:spcAft>
                        <a:tabLst>
                          <a:tab pos="0" algn="l"/>
                          <a:tab pos="2286000" algn="l"/>
                        </a:tabLst>
                      </a:pPr>
                      <a:r>
                        <a:rPr lang="en-US" sz="2400" b="1" dirty="0">
                          <a:latin typeface="+mn-lt"/>
                          <a:ea typeface="Times New Roman"/>
                        </a:rPr>
                        <a:t>Finished/Market pigs</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c>
                  <a:txBody>
                    <a:bodyPr/>
                    <a:lstStyle/>
                    <a:p>
                      <a:pPr marL="0" marR="0" algn="ctr">
                        <a:spcBef>
                          <a:spcPts val="0"/>
                        </a:spcBef>
                        <a:spcAft>
                          <a:spcPts val="0"/>
                        </a:spcAft>
                        <a:tabLst>
                          <a:tab pos="0" algn="l"/>
                          <a:tab pos="2286000" algn="l"/>
                        </a:tabLst>
                      </a:pPr>
                      <a:r>
                        <a:rPr lang="en-US" sz="2400" dirty="0" smtClean="0">
                          <a:latin typeface="+mn-lt"/>
                          <a:ea typeface="Times New Roman"/>
                        </a:rPr>
                        <a:t>3-5</a:t>
                      </a:r>
                      <a:endParaRPr lang="en-US" sz="2400" dirty="0">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r>
              <a:tr h="365760">
                <a:tc>
                  <a:txBody>
                    <a:bodyPr/>
                    <a:lstStyle/>
                    <a:p>
                      <a:pPr marL="0" marR="0">
                        <a:spcBef>
                          <a:spcPts val="0"/>
                        </a:spcBef>
                        <a:spcAft>
                          <a:spcPts val="0"/>
                        </a:spcAft>
                        <a:tabLst>
                          <a:tab pos="0" algn="l"/>
                          <a:tab pos="2286000" algn="l"/>
                        </a:tabLst>
                      </a:pPr>
                      <a:r>
                        <a:rPr lang="en-US" sz="2400" b="1" dirty="0">
                          <a:latin typeface="+mn-lt"/>
                          <a:ea typeface="Times New Roman"/>
                        </a:rPr>
                        <a:t>Sows/Gilts</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 pos="2286000" algn="l"/>
                        </a:tabLst>
                        <a:defRPr/>
                      </a:pPr>
                      <a:r>
                        <a:rPr lang="en-US" sz="2400" dirty="0" smtClean="0">
                          <a:latin typeface="+mn-lt"/>
                          <a:ea typeface="Times New Roman"/>
                        </a:rPr>
                        <a:t>1-5</a:t>
                      </a:r>
                      <a:r>
                        <a:rPr lang="en-US" sz="2400" baseline="30000" dirty="0" smtClean="0">
                          <a:latin typeface="+mn-lt"/>
                          <a:ea typeface="Times New Roman"/>
                        </a:rPr>
                        <a:t>1</a:t>
                      </a:r>
                      <a:endParaRPr lang="en-US" sz="2400" dirty="0" smtClean="0">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r>
              <a:tr h="365760">
                <a:tc>
                  <a:txBody>
                    <a:bodyPr/>
                    <a:lstStyle/>
                    <a:p>
                      <a:pPr marL="0" marR="0">
                        <a:spcBef>
                          <a:spcPts val="0"/>
                        </a:spcBef>
                        <a:spcAft>
                          <a:spcPts val="0"/>
                        </a:spcAft>
                        <a:tabLst>
                          <a:tab pos="0" algn="l"/>
                          <a:tab pos="2286000" algn="l"/>
                        </a:tabLst>
                      </a:pPr>
                      <a:r>
                        <a:rPr lang="en-US" sz="2400" b="1" dirty="0">
                          <a:latin typeface="+mn-lt"/>
                          <a:ea typeface="Times New Roman"/>
                        </a:rPr>
                        <a:t>Boars</a:t>
                      </a: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c>
                  <a:txBody>
                    <a:bodyPr/>
                    <a:lstStyle/>
                    <a:p>
                      <a:pPr marL="0" marR="0" algn="ctr">
                        <a:spcBef>
                          <a:spcPts val="0"/>
                        </a:spcBef>
                        <a:spcAft>
                          <a:spcPts val="0"/>
                        </a:spcAft>
                        <a:tabLst>
                          <a:tab pos="0" algn="l"/>
                          <a:tab pos="2286000" algn="l"/>
                        </a:tabLst>
                      </a:pPr>
                      <a:r>
                        <a:rPr lang="en-US" sz="2400" dirty="0" smtClean="0">
                          <a:latin typeface="+mn-lt"/>
                          <a:ea typeface="Times New Roman"/>
                        </a:rPr>
                        <a:t>1-5</a:t>
                      </a:r>
                      <a:r>
                        <a:rPr lang="en-US" sz="2400" baseline="30000" dirty="0" smtClean="0">
                          <a:latin typeface="+mn-lt"/>
                          <a:ea typeface="Times New Roman"/>
                        </a:rPr>
                        <a:t>1</a:t>
                      </a:r>
                      <a:endParaRPr lang="en-US" sz="2400" dirty="0">
                        <a:latin typeface="+mn-lt"/>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C77"/>
                    </a:solidFill>
                  </a:tcPr>
                </a:tc>
              </a:tr>
              <a:tr h="182880">
                <a:tc gridSpan="2">
                  <a:txBody>
                    <a:bodyPr/>
                    <a:lstStyle/>
                    <a:p>
                      <a:pPr marL="0" marR="0">
                        <a:spcBef>
                          <a:spcPts val="0"/>
                        </a:spcBef>
                        <a:spcAft>
                          <a:spcPts val="0"/>
                        </a:spcAft>
                        <a:tabLst>
                          <a:tab pos="0" algn="l"/>
                          <a:tab pos="2286000" algn="l"/>
                        </a:tabLst>
                      </a:pPr>
                      <a:r>
                        <a:rPr lang="en-US" sz="1100" i="1" baseline="30000" dirty="0" smtClean="0">
                          <a:latin typeface="Arial"/>
                          <a:ea typeface="Times New Roman"/>
                        </a:rPr>
                        <a:t>1</a:t>
                      </a:r>
                      <a:r>
                        <a:rPr lang="en-US" sz="1100" i="1" dirty="0" smtClean="0">
                          <a:latin typeface="Arial"/>
                          <a:ea typeface="Times New Roman"/>
                        </a:rPr>
                        <a:t>Depending </a:t>
                      </a:r>
                      <a:r>
                        <a:rPr lang="en-US" sz="1100" i="1" dirty="0">
                          <a:latin typeface="Arial"/>
                          <a:ea typeface="Times New Roman"/>
                        </a:rPr>
                        <a:t>upon temperament and safety conditions, may require moving </a:t>
                      </a:r>
                      <a:r>
                        <a:rPr lang="en-US" sz="1100" i="1" dirty="0" smtClean="0">
                          <a:latin typeface="Arial"/>
                          <a:ea typeface="Times New Roman"/>
                        </a:rPr>
                        <a:t>individually.</a:t>
                      </a:r>
                      <a:endParaRPr lang="en-US" sz="1100" dirty="0">
                        <a:latin typeface="Times New Roman"/>
                        <a:ea typeface="Times New Roman"/>
                      </a:endParaRPr>
                    </a:p>
                  </a:txBody>
                  <a:tcPr marL="95077" marR="95077"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 name="Chevron 5"/>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
        <p:nvSpPr>
          <p:cNvPr id="7" name="Chevron 6"/>
          <p:cNvSpPr/>
          <p:nvPr/>
        </p:nvSpPr>
        <p:spPr>
          <a:xfrm>
            <a:off x="3043881" y="29050"/>
            <a:ext cx="3591697"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 Various Types &amp; Sizes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Tools and Equipment</a:t>
            </a:r>
            <a:endParaRPr lang="en-US" dirty="0"/>
          </a:p>
        </p:txBody>
      </p:sp>
      <p:sp>
        <p:nvSpPr>
          <p:cNvPr id="31747" name="Content Placeholder 2"/>
          <p:cNvSpPr>
            <a:spLocks noGrp="1"/>
          </p:cNvSpPr>
          <p:nvPr>
            <p:ph idx="1"/>
          </p:nvPr>
        </p:nvSpPr>
        <p:spPr>
          <a:xfrm>
            <a:off x="546100" y="1527175"/>
            <a:ext cx="8259763" cy="4572000"/>
          </a:xfrm>
        </p:spPr>
        <p:txBody>
          <a:bodyPr/>
          <a:lstStyle/>
          <a:p>
            <a:pPr>
              <a:defRPr/>
            </a:pPr>
            <a:r>
              <a:rPr lang="en-US" sz="3200" dirty="0" smtClean="0"/>
              <a:t>Tools can be used as a/an</a:t>
            </a:r>
          </a:p>
          <a:p>
            <a:pPr lvl="1">
              <a:defRPr/>
            </a:pPr>
            <a:r>
              <a:rPr lang="en-US" b="1" dirty="0" smtClean="0"/>
              <a:t>Physical barrier </a:t>
            </a:r>
            <a:r>
              <a:rPr lang="en-US" dirty="0" smtClean="0"/>
              <a:t>– </a:t>
            </a:r>
            <a:r>
              <a:rPr lang="en-US" i="1" dirty="0" smtClean="0"/>
              <a:t>Sort board</a:t>
            </a:r>
          </a:p>
          <a:p>
            <a:pPr lvl="1">
              <a:defRPr/>
            </a:pPr>
            <a:r>
              <a:rPr lang="en-US" b="1" dirty="0" smtClean="0"/>
              <a:t>Visual barrier </a:t>
            </a:r>
            <a:r>
              <a:rPr lang="en-US" dirty="0" smtClean="0"/>
              <a:t>- </a:t>
            </a:r>
            <a:r>
              <a:rPr lang="en-US" i="1" dirty="0" smtClean="0"/>
              <a:t>Matador’s cape</a:t>
            </a:r>
          </a:p>
          <a:p>
            <a:pPr lvl="1">
              <a:defRPr/>
            </a:pPr>
            <a:r>
              <a:rPr lang="en-US" b="1" dirty="0" smtClean="0"/>
              <a:t>Auditory stimulus </a:t>
            </a:r>
            <a:r>
              <a:rPr lang="en-US" dirty="0" smtClean="0"/>
              <a:t>– </a:t>
            </a:r>
            <a:r>
              <a:rPr lang="en-US" i="1" dirty="0" smtClean="0"/>
              <a:t>Rattle/Shaker paddle</a:t>
            </a:r>
          </a:p>
          <a:p>
            <a:pPr lvl="1">
              <a:defRPr/>
            </a:pPr>
            <a:r>
              <a:rPr lang="en-US" b="1" dirty="0" smtClean="0"/>
              <a:t>Visual stimulus </a:t>
            </a:r>
            <a:r>
              <a:rPr lang="en-US" dirty="0" smtClean="0"/>
              <a:t>– </a:t>
            </a:r>
            <a:r>
              <a:rPr lang="en-US" i="1" dirty="0" smtClean="0"/>
              <a:t>Nylon flag</a:t>
            </a:r>
          </a:p>
          <a:p>
            <a:pPr lvl="2">
              <a:defRPr/>
            </a:pPr>
            <a:endParaRPr lang="en-US" sz="1800" dirty="0" smtClean="0"/>
          </a:p>
          <a:p>
            <a:pPr lvl="2">
              <a:defRPr/>
            </a:pPr>
            <a:endParaRPr lang="en-US" sz="1800" dirty="0" smtClean="0"/>
          </a:p>
        </p:txBody>
      </p:sp>
      <p:pic>
        <p:nvPicPr>
          <p:cNvPr id="33801" name="Picture 4" descr="cap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1088" y="4223784"/>
            <a:ext cx="1790966" cy="1794428"/>
          </a:xfrm>
          <a:prstGeom prst="rect">
            <a:avLst/>
          </a:prstGeom>
          <a:noFill/>
          <a:ln>
            <a:noFill/>
          </a:ln>
          <a:effectLst>
            <a:outerShdw blurRad="50800" dist="38100" dir="2700000" algn="tl" rotWithShape="0">
              <a:prstClr val="black">
                <a:alpha val="40000"/>
              </a:prstClr>
            </a:outerShdw>
          </a:effectLst>
          <a:extLst/>
        </p:spPr>
      </p:pic>
      <p:pic>
        <p:nvPicPr>
          <p:cNvPr id="33802" name="Picture 6" descr="plastic_flap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7350" y="4223784"/>
            <a:ext cx="1576412" cy="1781978"/>
          </a:xfrm>
          <a:prstGeom prst="rect">
            <a:avLst/>
          </a:prstGeom>
          <a:noFill/>
          <a:ln>
            <a:noFill/>
          </a:ln>
          <a:effectLst>
            <a:outerShdw blurRad="50800" dist="38100" dir="2700000" algn="tl" rotWithShape="0">
              <a:prstClr val="black">
                <a:alpha val="40000"/>
              </a:prstClr>
            </a:outerShdw>
          </a:effectLst>
          <a:extLst/>
        </p:spPr>
      </p:pic>
      <p:pic>
        <p:nvPicPr>
          <p:cNvPr id="33800" name="Picture 9" descr="sort_new.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13535" y="4223784"/>
            <a:ext cx="1664205" cy="1791202"/>
          </a:xfrm>
          <a:prstGeom prst="rect">
            <a:avLst/>
          </a:prstGeom>
          <a:noFill/>
          <a:ln>
            <a:noFill/>
          </a:ln>
          <a:effectLst>
            <a:outerShdw blurRad="50800" dist="38100" dir="2700000" algn="tl" rotWithShape="0">
              <a:prstClr val="black">
                <a:alpha val="40000"/>
              </a:prstClr>
            </a:outerShdw>
          </a:effectLst>
          <a:extLst/>
        </p:spPr>
      </p:pic>
      <p:pic>
        <p:nvPicPr>
          <p:cNvPr id="33798" name="Picture 10" descr="Raddle_Paddl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15402" y="4223784"/>
            <a:ext cx="1498600" cy="1812925"/>
          </a:xfrm>
          <a:prstGeom prst="rect">
            <a:avLst/>
          </a:prstGeom>
          <a:noFill/>
          <a:ln>
            <a:noFill/>
          </a:ln>
          <a:effectLst>
            <a:outerShdw blurRad="50800" dist="38100" dir="2700000" algn="tl" rotWithShape="0">
              <a:prstClr val="black">
                <a:alpha val="40000"/>
              </a:prstClr>
            </a:outerShdw>
          </a:effectLst>
          <a:extLst/>
        </p:spPr>
      </p:pic>
      <p:sp>
        <p:nvSpPr>
          <p:cNvPr id="11" name="Chevron 10"/>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Equipment</a:t>
            </a:r>
            <a:endParaRPr lang="en-US" dirty="0"/>
          </a:p>
        </p:txBody>
      </p:sp>
      <p:sp>
        <p:nvSpPr>
          <p:cNvPr id="32771" name="Content Placeholder 2"/>
          <p:cNvSpPr>
            <a:spLocks noGrp="1"/>
          </p:cNvSpPr>
          <p:nvPr>
            <p:ph idx="1"/>
          </p:nvPr>
        </p:nvSpPr>
        <p:spPr/>
        <p:txBody>
          <a:bodyPr>
            <a:normAutofit/>
          </a:bodyPr>
          <a:lstStyle/>
          <a:p>
            <a:r>
              <a:rPr lang="en-US" dirty="0" smtClean="0"/>
              <a:t>Tool of last resort – used only when absolutely necessary under strict guidelines</a:t>
            </a:r>
          </a:p>
          <a:p>
            <a:r>
              <a:rPr lang="en-US" dirty="0" smtClean="0"/>
              <a:t>Many packing plants do not tolerate their use at all</a:t>
            </a:r>
          </a:p>
          <a:p>
            <a:r>
              <a:rPr lang="en-US" dirty="0" smtClean="0"/>
              <a:t>Figure out why pigs aren’t moving and prevent the problem from happening</a:t>
            </a:r>
          </a:p>
        </p:txBody>
      </p:sp>
      <p:pic>
        <p:nvPicPr>
          <p:cNvPr id="34820" name="Picture 4" descr="Elec_Pro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4476" y="1609896"/>
            <a:ext cx="2421591" cy="4160709"/>
          </a:xfrm>
          <a:prstGeom prst="rect">
            <a:avLst/>
          </a:prstGeom>
          <a:noFill/>
          <a:ln>
            <a:noFill/>
          </a:ln>
          <a:effectLst>
            <a:outerShdw blurRad="50800" dist="38100" dir="2700000" algn="tl" rotWithShape="0">
              <a:prstClr val="black">
                <a:alpha val="40000"/>
              </a:prstClr>
            </a:outerShdw>
          </a:effectLst>
          <a:extLst/>
        </p:spPr>
      </p:pic>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grpSp>
        <p:nvGrpSpPr>
          <p:cNvPr id="8" name="Group 7"/>
          <p:cNvGrpSpPr/>
          <p:nvPr/>
        </p:nvGrpSpPr>
        <p:grpSpPr>
          <a:xfrm>
            <a:off x="-6638164" y="1186904"/>
            <a:ext cx="6495915" cy="4939259"/>
            <a:chOff x="-6592168" y="937282"/>
            <a:chExt cx="6495915" cy="4939259"/>
          </a:xfrm>
        </p:grpSpPr>
        <p:sp>
          <p:nvSpPr>
            <p:cNvPr id="9" name="Rounded Rectangle 8"/>
            <p:cNvSpPr/>
            <p:nvPr/>
          </p:nvSpPr>
          <p:spPr>
            <a:xfrm>
              <a:off x="-6518026" y="937282"/>
              <a:ext cx="6421773" cy="4939259"/>
            </a:xfrm>
            <a:prstGeom prst="roundRect">
              <a:avLst>
                <a:gd name="adj" fmla="val 10817"/>
              </a:avLst>
            </a:prstGeom>
            <a:solidFill>
              <a:srgbClr val="FFFFFF">
                <a:alpha val="92157"/>
              </a:srgb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6592168" y="1137853"/>
              <a:ext cx="6364149" cy="4605552"/>
              <a:chOff x="-6720505" y="2584609"/>
              <a:chExt cx="6364149" cy="4605552"/>
            </a:xfrm>
          </p:grpSpPr>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20505" y="2685456"/>
                <a:ext cx="1318446" cy="2451332"/>
              </a:xfrm>
              <a:prstGeom prst="rect">
                <a:avLst/>
              </a:prstGeom>
            </p:spPr>
          </p:pic>
          <p:sp>
            <p:nvSpPr>
              <p:cNvPr id="12" name="Rounded Rectangle 11"/>
              <p:cNvSpPr/>
              <p:nvPr/>
            </p:nvSpPr>
            <p:spPr>
              <a:xfrm>
                <a:off x="-5499435" y="2584609"/>
                <a:ext cx="5143079" cy="4605552"/>
              </a:xfrm>
              <a:prstGeom prst="roundRect">
                <a:avLst>
                  <a:gd name="adj" fmla="val 5294"/>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499434" y="2614771"/>
                <a:ext cx="5143078" cy="4508927"/>
              </a:xfrm>
              <a:prstGeom prst="rect">
                <a:avLst/>
              </a:prstGeom>
              <a:noFill/>
            </p:spPr>
            <p:txBody>
              <a:bodyPr wrap="square" rtlCol="0">
                <a:spAutoFit/>
              </a:bodyPr>
              <a:lstStyle/>
              <a:p>
                <a:pPr marL="182880" indent="-182880">
                  <a:spcAft>
                    <a:spcPts val="300"/>
                  </a:spcAft>
                  <a:buBlip>
                    <a:blip r:embed="rId5"/>
                  </a:buBlip>
                </a:pPr>
                <a:r>
                  <a:rPr lang="en-US" sz="1700" b="1" dirty="0" smtClean="0">
                    <a:solidFill>
                      <a:srgbClr val="336600"/>
                    </a:solidFill>
                    <a:latin typeface="+mj-lt"/>
                  </a:rPr>
                  <a:t>Tap </a:t>
                </a:r>
                <a:r>
                  <a:rPr lang="en-US" sz="1700" b="1" dirty="0">
                    <a:solidFill>
                      <a:srgbClr val="336600"/>
                    </a:solidFill>
                    <a:latin typeface="+mj-lt"/>
                  </a:rPr>
                  <a:t>pig with the wand without using shock </a:t>
                </a:r>
              </a:p>
              <a:p>
                <a:pPr marL="182880" indent="-182880">
                  <a:spcAft>
                    <a:spcPts val="300"/>
                  </a:spcAft>
                  <a:buBlip>
                    <a:blip r:embed="rId5"/>
                  </a:buBlip>
                </a:pPr>
                <a:r>
                  <a:rPr lang="en-US" sz="1700" b="1" dirty="0" smtClean="0">
                    <a:solidFill>
                      <a:srgbClr val="336600"/>
                    </a:solidFill>
                    <a:latin typeface="+mj-lt"/>
                  </a:rPr>
                  <a:t>Never </a:t>
                </a:r>
                <a:r>
                  <a:rPr lang="en-US" sz="1700" b="1" dirty="0">
                    <a:solidFill>
                      <a:srgbClr val="336600"/>
                    </a:solidFill>
                    <a:latin typeface="+mj-lt"/>
                  </a:rPr>
                  <a:t>use an electric prod in a pen when moving pigs towards an </a:t>
                </a:r>
                <a:r>
                  <a:rPr lang="en-US" sz="1700" b="1" dirty="0" smtClean="0">
                    <a:solidFill>
                      <a:srgbClr val="336600"/>
                    </a:solidFill>
                    <a:latin typeface="+mj-lt"/>
                  </a:rPr>
                  <a:t>alleyway </a:t>
                </a:r>
              </a:p>
              <a:p>
                <a:pPr marL="182880" indent="-182880">
                  <a:spcAft>
                    <a:spcPts val="300"/>
                  </a:spcAft>
                  <a:buBlip>
                    <a:blip r:embed="rId5"/>
                  </a:buBlip>
                </a:pPr>
                <a:r>
                  <a:rPr lang="en-US" sz="1700" b="1" dirty="0" smtClean="0">
                    <a:solidFill>
                      <a:srgbClr val="336600"/>
                    </a:solidFill>
                    <a:latin typeface="+mj-lt"/>
                  </a:rPr>
                  <a:t>Never </a:t>
                </a:r>
                <a:r>
                  <a:rPr lang="en-US" sz="1700" b="1" dirty="0">
                    <a:solidFill>
                      <a:srgbClr val="336600"/>
                    </a:solidFill>
                    <a:latin typeface="+mj-lt"/>
                  </a:rPr>
                  <a:t>shock a pig in a sensitive area including eyes, ears, ears, nose, genitals or rectum</a:t>
                </a:r>
              </a:p>
              <a:p>
                <a:pPr marL="182880" indent="-182880">
                  <a:spcAft>
                    <a:spcPts val="300"/>
                  </a:spcAft>
                  <a:buBlip>
                    <a:blip r:embed="rId5"/>
                  </a:buBlip>
                </a:pPr>
                <a:r>
                  <a:rPr lang="en-US" sz="1700" b="1" dirty="0" smtClean="0">
                    <a:solidFill>
                      <a:srgbClr val="336600"/>
                    </a:solidFill>
                    <a:latin typeface="+mj-lt"/>
                  </a:rPr>
                  <a:t>Apply </a:t>
                </a:r>
                <a:r>
                  <a:rPr lang="en-US" sz="1700" b="1" dirty="0">
                    <a:solidFill>
                      <a:srgbClr val="336600"/>
                    </a:solidFill>
                    <a:latin typeface="+mj-lt"/>
                  </a:rPr>
                  <a:t>to the back of the pig behind the </a:t>
                </a:r>
                <a:r>
                  <a:rPr lang="en-US" sz="1700" b="1" dirty="0" smtClean="0">
                    <a:solidFill>
                      <a:srgbClr val="336600"/>
                    </a:solidFill>
                    <a:latin typeface="+mj-lt"/>
                  </a:rPr>
                  <a:t>shoulder </a:t>
                </a:r>
              </a:p>
              <a:p>
                <a:pPr marL="182880" indent="-182880">
                  <a:spcAft>
                    <a:spcPts val="300"/>
                  </a:spcAft>
                  <a:buBlip>
                    <a:blip r:embed="rId5"/>
                  </a:buBlip>
                </a:pPr>
                <a:r>
                  <a:rPr lang="en-US" sz="1700" b="1" dirty="0" smtClean="0">
                    <a:solidFill>
                      <a:srgbClr val="336600"/>
                    </a:solidFill>
                    <a:latin typeface="+mj-lt"/>
                  </a:rPr>
                  <a:t>Duration </a:t>
                </a:r>
                <a:r>
                  <a:rPr lang="en-US" sz="1700" b="1" dirty="0">
                    <a:solidFill>
                      <a:srgbClr val="336600"/>
                    </a:solidFill>
                    <a:latin typeface="+mj-lt"/>
                  </a:rPr>
                  <a:t>of the shock should not exceed 1 sec</a:t>
                </a:r>
              </a:p>
              <a:p>
                <a:pPr marL="182880" indent="-182880">
                  <a:spcAft>
                    <a:spcPts val="300"/>
                  </a:spcAft>
                  <a:buBlip>
                    <a:blip r:embed="rId5"/>
                  </a:buBlip>
                </a:pPr>
                <a:r>
                  <a:rPr lang="en-US" sz="1700" b="1" dirty="0" smtClean="0">
                    <a:solidFill>
                      <a:srgbClr val="336600"/>
                    </a:solidFill>
                    <a:latin typeface="+mj-lt"/>
                  </a:rPr>
                  <a:t>Count </a:t>
                </a:r>
                <a:r>
                  <a:rPr lang="en-US" sz="1700" b="1" dirty="0">
                    <a:solidFill>
                      <a:srgbClr val="336600"/>
                    </a:solidFill>
                    <a:latin typeface="+mj-lt"/>
                  </a:rPr>
                  <a:t>to 5 before administering any additional taps or shocks</a:t>
                </a:r>
              </a:p>
              <a:p>
                <a:pPr marL="182880" indent="-182880">
                  <a:spcAft>
                    <a:spcPts val="300"/>
                  </a:spcAft>
                  <a:buBlip>
                    <a:blip r:embed="rId5"/>
                  </a:buBlip>
                </a:pPr>
                <a:r>
                  <a:rPr lang="en-US" sz="1700" b="1" dirty="0" smtClean="0">
                    <a:solidFill>
                      <a:srgbClr val="336600"/>
                    </a:solidFill>
                    <a:latin typeface="+mj-lt"/>
                  </a:rPr>
                  <a:t>The </a:t>
                </a:r>
                <a:r>
                  <a:rPr lang="en-US" sz="1700" b="1" dirty="0">
                    <a:solidFill>
                      <a:srgbClr val="336600"/>
                    </a:solidFill>
                    <a:latin typeface="+mj-lt"/>
                  </a:rPr>
                  <a:t>pig should be allowed time to respond before another shock is given. If you have already delivered 2 shocks to an individual pig, </a:t>
                </a:r>
                <a:r>
                  <a:rPr lang="en-US" sz="1700" b="1" dirty="0" smtClean="0">
                    <a:solidFill>
                      <a:srgbClr val="336600"/>
                    </a:solidFill>
                    <a:latin typeface="+mj-lt"/>
                  </a:rPr>
                  <a:t>STOP </a:t>
                </a:r>
                <a:endParaRPr lang="en-US" sz="1700" b="1" dirty="0">
                  <a:solidFill>
                    <a:srgbClr val="336600"/>
                  </a:solidFill>
                  <a:latin typeface="+mj-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85185E-6 L 0.72951 0.00209 " pathEditMode="relative" rAng="0" ptsTypes="AA">
                                      <p:cBhvr>
                                        <p:cTn id="6" dur="1000" fill="hold"/>
                                        <p:tgtEl>
                                          <p:spTgt spid="8"/>
                                        </p:tgtEl>
                                        <p:attrNameLst>
                                          <p:attrName>ppt_x</p:attrName>
                                          <p:attrName>ppt_y</p:attrName>
                                        </p:attrNameLst>
                                      </p:cBhvr>
                                      <p:rCtr x="3647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59911" y="1386673"/>
            <a:ext cx="6983605" cy="4592096"/>
          </a:xfrm>
          <a:prstGeom prst="roundRect">
            <a:avLst>
              <a:gd name="adj" fmla="val 11197"/>
            </a:avLst>
          </a:prstGeom>
          <a:solidFill>
            <a:srgbClr val="FFF6DC"/>
          </a:solidFill>
          <a:ln>
            <a:noFill/>
          </a:ln>
          <a:scene3d>
            <a:camera prst="orthographicFront"/>
            <a:lightRig rig="balanced" dir="t"/>
          </a:scene3d>
          <a:sp3d prstMaterial="matte">
            <a:bevelT w="2349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898" y="2552433"/>
            <a:ext cx="2255755" cy="2260575"/>
          </a:xfrm>
          <a:prstGeom prst="rect">
            <a:avLst/>
          </a:prstGeom>
        </p:spPr>
      </p:pic>
      <p:sp>
        <p:nvSpPr>
          <p:cNvPr id="4" name="TextBox 3"/>
          <p:cNvSpPr txBox="1"/>
          <p:nvPr/>
        </p:nvSpPr>
        <p:spPr>
          <a:xfrm>
            <a:off x="2421653" y="1607736"/>
            <a:ext cx="6400800" cy="2292935"/>
          </a:xfrm>
          <a:prstGeom prst="rect">
            <a:avLst/>
          </a:prstGeom>
          <a:noFill/>
        </p:spPr>
        <p:txBody>
          <a:bodyPr wrap="square" rtlCol="0">
            <a:spAutoFit/>
          </a:bodyPr>
          <a:lstStyle/>
          <a:p>
            <a:pPr marL="457200" indent="-457200">
              <a:spcAft>
                <a:spcPts val="600"/>
              </a:spcAft>
              <a:buBlip>
                <a:blip r:embed="rId4"/>
              </a:buBlip>
            </a:pPr>
            <a:r>
              <a:rPr lang="en-US" sz="3200" b="1" dirty="0" smtClean="0">
                <a:solidFill>
                  <a:srgbClr val="990000"/>
                </a:solidFill>
                <a:latin typeface="+mj-lt"/>
              </a:rPr>
              <a:t>Don’t do this</a:t>
            </a:r>
          </a:p>
          <a:p>
            <a:pPr marL="457200" indent="-457200">
              <a:spcAft>
                <a:spcPts val="600"/>
              </a:spcAft>
              <a:buBlip>
                <a:blip r:embed="rId4"/>
              </a:buBlip>
            </a:pPr>
            <a:r>
              <a:rPr lang="en-US" sz="3200" b="1" dirty="0" smtClean="0">
                <a:solidFill>
                  <a:srgbClr val="990000"/>
                </a:solidFill>
                <a:latin typeface="+mj-lt"/>
              </a:rPr>
              <a:t>Or this</a:t>
            </a:r>
          </a:p>
          <a:p>
            <a:pPr marL="457200" indent="-457200">
              <a:spcAft>
                <a:spcPts val="600"/>
              </a:spcAft>
              <a:buBlip>
                <a:blip r:embed="rId4"/>
              </a:buBlip>
            </a:pPr>
            <a:r>
              <a:rPr lang="en-US" sz="3200" b="1" dirty="0" smtClean="0">
                <a:solidFill>
                  <a:srgbClr val="990000"/>
                </a:solidFill>
                <a:latin typeface="+mj-lt"/>
              </a:rPr>
              <a:t>Or this</a:t>
            </a:r>
          </a:p>
          <a:p>
            <a:pPr marL="457200" indent="-457200">
              <a:spcAft>
                <a:spcPts val="600"/>
              </a:spcAft>
              <a:buFont typeface="Arial" panose="020B0604020202020204" pitchFamily="34" charset="0"/>
              <a:buChar char="•"/>
            </a:pPr>
            <a:endParaRPr lang="en-US" sz="3200" b="1" dirty="0">
              <a:solidFill>
                <a:srgbClr val="800000"/>
              </a:solidFill>
              <a:latin typeface="+mj-lt"/>
            </a:endParaRPr>
          </a:p>
        </p:txBody>
      </p:sp>
      <p:sp>
        <p:nvSpPr>
          <p:cNvPr id="7" name="Title 6"/>
          <p:cNvSpPr>
            <a:spLocks noGrp="1"/>
          </p:cNvSpPr>
          <p:nvPr>
            <p:ph type="title"/>
          </p:nvPr>
        </p:nvSpPr>
        <p:spPr/>
        <p:txBody>
          <a:bodyPr>
            <a:normAutofit/>
          </a:bodyPr>
          <a:lstStyle/>
          <a:p>
            <a:r>
              <a:rPr lang="en-US" dirty="0" smtClean="0"/>
              <a:t>Important Warnings and Cautions</a:t>
            </a:r>
            <a:endParaRPr lang="en-US" dirty="0"/>
          </a:p>
        </p:txBody>
      </p:sp>
    </p:spTree>
    <p:extLst>
      <p:ext uri="{BB962C8B-B14F-4D97-AF65-F5344CB8AC3E}">
        <p14:creationId xmlns:p14="http://schemas.microsoft.com/office/powerpoint/2010/main" val="1270216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 ANIMAL HANDLING PRACTICES</a:t>
            </a:r>
          </a:p>
        </p:txBody>
      </p:sp>
      <p:sp>
        <p:nvSpPr>
          <p:cNvPr id="5" name="Content Placeholder 4"/>
          <p:cNvSpPr>
            <a:spLocks noGrp="1"/>
          </p:cNvSpPr>
          <p:nvPr>
            <p:ph idx="1"/>
          </p:nvPr>
        </p:nvSpPr>
        <p:spPr/>
        <p:txBody>
          <a:bodyPr/>
          <a:lstStyle/>
          <a:p>
            <a:r>
              <a:rPr lang="en-US" dirty="0"/>
              <a:t>Human injuries happen more often when people are handling animals than during any other activity performed in pork </a:t>
            </a:r>
            <a:r>
              <a:rPr lang="en-US" dirty="0" smtClean="0"/>
              <a:t>production;</a:t>
            </a:r>
          </a:p>
          <a:p>
            <a:r>
              <a:rPr lang="en-US" dirty="0" smtClean="0"/>
              <a:t>Common injuries:</a:t>
            </a:r>
          </a:p>
          <a:p>
            <a:pPr lvl="1"/>
            <a:r>
              <a:rPr lang="en-US" dirty="0"/>
              <a:t>C</a:t>
            </a:r>
            <a:r>
              <a:rPr lang="en-US" dirty="0" smtClean="0"/>
              <a:t>ontact </a:t>
            </a:r>
            <a:r>
              <a:rPr lang="en-US" dirty="0"/>
              <a:t>injuries, slipping and falling, head cuts, or bumps </a:t>
            </a:r>
            <a:r>
              <a:rPr lang="en-US" dirty="0" smtClean="0"/>
              <a:t>and </a:t>
            </a:r>
            <a:r>
              <a:rPr lang="en-US" dirty="0"/>
              <a:t>bruises when on the </a:t>
            </a:r>
            <a:r>
              <a:rPr lang="en-US" dirty="0" smtClean="0"/>
              <a:t>trailer</a:t>
            </a:r>
          </a:p>
          <a:p>
            <a:r>
              <a:rPr lang="en-US" dirty="0"/>
              <a:t>R</a:t>
            </a:r>
            <a:r>
              <a:rPr lang="en-US" dirty="0" smtClean="0"/>
              <a:t>emain </a:t>
            </a:r>
            <a:r>
              <a:rPr lang="en-US" dirty="0"/>
              <a:t>aware of </a:t>
            </a:r>
            <a:r>
              <a:rPr lang="en-US" dirty="0" smtClean="0"/>
              <a:t>the </a:t>
            </a:r>
            <a:r>
              <a:rPr lang="en-US" dirty="0"/>
              <a:t>environment to avoid injury to </a:t>
            </a:r>
            <a:r>
              <a:rPr lang="en-US" dirty="0" smtClean="0"/>
              <a:t>self</a:t>
            </a:r>
          </a:p>
          <a:p>
            <a:endParaRPr lang="en-US" dirty="0"/>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Tree>
    <p:extLst>
      <p:ext uri="{BB962C8B-B14F-4D97-AF65-F5344CB8AC3E}">
        <p14:creationId xmlns:p14="http://schemas.microsoft.com/office/powerpoint/2010/main" val="696308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Protective Equipment (PPE)</a:t>
            </a:r>
            <a:endParaRPr lang="en-US" dirty="0"/>
          </a:p>
        </p:txBody>
      </p:sp>
      <p:sp>
        <p:nvSpPr>
          <p:cNvPr id="33795" name="Content Placeholder 2"/>
          <p:cNvSpPr>
            <a:spLocks noGrp="1"/>
          </p:cNvSpPr>
          <p:nvPr>
            <p:ph idx="1"/>
          </p:nvPr>
        </p:nvSpPr>
        <p:spPr/>
        <p:txBody>
          <a:bodyPr>
            <a:normAutofit fontScale="70000" lnSpcReduction="20000"/>
          </a:bodyPr>
          <a:lstStyle/>
          <a:p>
            <a:r>
              <a:rPr lang="en-US" dirty="0" smtClean="0"/>
              <a:t>Conduct hazard assessment</a:t>
            </a:r>
          </a:p>
          <a:p>
            <a:pPr lvl="1"/>
            <a:r>
              <a:rPr lang="en-US" dirty="0" smtClean="0"/>
              <a:t>Review tasks</a:t>
            </a:r>
          </a:p>
          <a:p>
            <a:pPr lvl="1"/>
            <a:r>
              <a:rPr lang="en-US" dirty="0" smtClean="0"/>
              <a:t>List potential injuries</a:t>
            </a:r>
          </a:p>
          <a:p>
            <a:pPr lvl="1"/>
            <a:r>
              <a:rPr lang="en-US" dirty="0" smtClean="0"/>
              <a:t>List PPE</a:t>
            </a:r>
          </a:p>
          <a:p>
            <a:r>
              <a:rPr lang="en-US" dirty="0" smtClean="0"/>
              <a:t>Typical minimum PPE </a:t>
            </a:r>
          </a:p>
          <a:p>
            <a:pPr lvl="1"/>
            <a:r>
              <a:rPr lang="en-US" dirty="0" smtClean="0"/>
              <a:t>Safety-toed boots</a:t>
            </a:r>
          </a:p>
          <a:p>
            <a:pPr lvl="1"/>
            <a:r>
              <a:rPr lang="en-US" dirty="0" smtClean="0"/>
              <a:t>Sorting board</a:t>
            </a:r>
          </a:p>
          <a:p>
            <a:pPr lvl="1"/>
            <a:r>
              <a:rPr lang="en-US" dirty="0" smtClean="0"/>
              <a:t>In a truck/trailer</a:t>
            </a:r>
          </a:p>
          <a:p>
            <a:pPr lvl="2"/>
            <a:r>
              <a:rPr lang="en-US" dirty="0" smtClean="0"/>
              <a:t>Knee pads and/or shin guards</a:t>
            </a:r>
          </a:p>
          <a:p>
            <a:pPr lvl="2"/>
            <a:r>
              <a:rPr lang="en-US" dirty="0" smtClean="0"/>
              <a:t>Bump helmet </a:t>
            </a:r>
          </a:p>
          <a:p>
            <a:r>
              <a:rPr lang="en-US" dirty="0" smtClean="0"/>
              <a:t>Additional PPE</a:t>
            </a:r>
          </a:p>
          <a:p>
            <a:pPr lvl="1"/>
            <a:r>
              <a:rPr lang="en-US" dirty="0" smtClean="0"/>
              <a:t>Dust mask</a:t>
            </a:r>
          </a:p>
          <a:p>
            <a:pPr lvl="1"/>
            <a:r>
              <a:rPr lang="en-US" dirty="0" smtClean="0"/>
              <a:t>Eye and hearing protection</a:t>
            </a:r>
          </a:p>
          <a:p>
            <a:pPr lvl="1"/>
            <a:r>
              <a:rPr lang="en-US" dirty="0" smtClean="0"/>
              <a:t>Gloves</a:t>
            </a:r>
          </a:p>
          <a:p>
            <a:pPr lvl="1"/>
            <a:endParaRPr lang="en-US" dirty="0" smtClean="0"/>
          </a:p>
          <a:p>
            <a:pPr lvl="1"/>
            <a:endParaRPr lang="en-US" dirty="0" smtClean="0"/>
          </a:p>
        </p:txBody>
      </p:sp>
      <p:pic>
        <p:nvPicPr>
          <p:cNvPr id="35845" name="Picture 3" descr="Boo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3923" y="1398587"/>
            <a:ext cx="1463503" cy="2347625"/>
          </a:xfrm>
          <a:prstGeom prst="rect">
            <a:avLst/>
          </a:prstGeom>
          <a:noFill/>
          <a:ln>
            <a:noFill/>
          </a:ln>
          <a:effectLst>
            <a:outerShdw blurRad="50800" dist="38100" dir="2700000" algn="tl" rotWithShape="0">
              <a:prstClr val="black">
                <a:alpha val="40000"/>
              </a:prstClr>
            </a:outerShdw>
          </a:effectLst>
          <a:extLst/>
        </p:spPr>
      </p:pic>
      <p:pic>
        <p:nvPicPr>
          <p:cNvPr id="35846" name="Picture 4" descr="Mask.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993923" y="4000042"/>
            <a:ext cx="1463040" cy="1941007"/>
          </a:xfrm>
          <a:prstGeom prst="rect">
            <a:avLst/>
          </a:prstGeom>
          <a:noFill/>
          <a:ln>
            <a:noFill/>
          </a:ln>
          <a:effectLst>
            <a:outerShdw blurRad="50800" dist="38100" dir="2700000" algn="tl" rotWithShape="0">
              <a:prstClr val="black">
                <a:alpha val="40000"/>
              </a:prstClr>
            </a:outerShdw>
          </a:effectLst>
          <a:extLst/>
        </p:spPr>
      </p:pic>
      <p:sp>
        <p:nvSpPr>
          <p:cNvPr id="8" name="Chevron 7"/>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smtClean="0"/>
              <a:t>Summary</a:t>
            </a:r>
            <a:endParaRPr lang="en-IN" dirty="0" smtClean="0"/>
          </a:p>
        </p:txBody>
      </p:sp>
      <p:sp>
        <p:nvSpPr>
          <p:cNvPr id="6147" name="Rectangle 3"/>
          <p:cNvSpPr>
            <a:spLocks noGrp="1"/>
          </p:cNvSpPr>
          <p:nvPr>
            <p:ph idx="1"/>
          </p:nvPr>
        </p:nvSpPr>
        <p:spPr/>
        <p:txBody>
          <a:bodyPr>
            <a:normAutofit fontScale="70000" lnSpcReduction="20000"/>
          </a:bodyPr>
          <a:lstStyle/>
          <a:p>
            <a:r>
              <a:rPr lang="en-US" dirty="0"/>
              <a:t>How you choose to communicate with the pigs you move effects their behavior and meat quality:</a:t>
            </a:r>
          </a:p>
          <a:p>
            <a:pPr lvl="1"/>
            <a:r>
              <a:rPr lang="en-US" dirty="0"/>
              <a:t>Walk pens on a daily basis</a:t>
            </a:r>
          </a:p>
          <a:p>
            <a:pPr lvl="1"/>
            <a:r>
              <a:rPr lang="en-US" dirty="0"/>
              <a:t>When moving pigs, act calmly and avoid sudden movement, loud noises, and other actions that may frighten or excite pigs</a:t>
            </a:r>
          </a:p>
          <a:p>
            <a:pPr lvl="1"/>
            <a:r>
              <a:rPr lang="en-US" dirty="0"/>
              <a:t>Move pigs at  their normal walking pace</a:t>
            </a:r>
          </a:p>
          <a:p>
            <a:endParaRPr lang="en-US" dirty="0"/>
          </a:p>
          <a:p>
            <a:r>
              <a:rPr lang="en-US" dirty="0"/>
              <a:t>As handlers:</a:t>
            </a:r>
          </a:p>
          <a:p>
            <a:pPr lvl="1"/>
            <a:r>
              <a:rPr lang="en-US" dirty="0"/>
              <a:t>Understand basic handling protocols for certain sizes and types of pigs</a:t>
            </a:r>
          </a:p>
          <a:p>
            <a:pPr lvl="1"/>
            <a:r>
              <a:rPr lang="en-US" dirty="0"/>
              <a:t>Move the correct group size for the type of pigs being handled</a:t>
            </a:r>
          </a:p>
          <a:p>
            <a:pPr lvl="1"/>
            <a:r>
              <a:rPr lang="en-US" dirty="0"/>
              <a:t>Understand handling equipment and when to use these tools so they are effective</a:t>
            </a:r>
          </a:p>
          <a:p>
            <a:pPr lvl="1"/>
            <a:r>
              <a:rPr lang="en-US" dirty="0"/>
              <a:t>Minimize or eliminate electric prod use when loading pigs</a:t>
            </a:r>
          </a:p>
          <a:p>
            <a:pPr lvl="1"/>
            <a:r>
              <a:rPr lang="en-US" dirty="0"/>
              <a:t>Understand personal protective equipment for loading, </a:t>
            </a:r>
            <a:r>
              <a:rPr lang="en-US" dirty="0" smtClean="0"/>
              <a:t>transport </a:t>
            </a:r>
            <a:r>
              <a:rPr lang="en-US" dirty="0"/>
              <a:t>and unloading</a:t>
            </a:r>
          </a:p>
        </p:txBody>
      </p:sp>
      <p:sp>
        <p:nvSpPr>
          <p:cNvPr id="4" name="Chevron 3"/>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Handling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Fitness of the Pig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5335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7635"/>
            <a:ext cx="9406669" cy="6261014"/>
          </a:xfrm>
          <a:prstGeom prst="rect">
            <a:avLst/>
          </a:prstGeom>
        </p:spPr>
      </p:pic>
      <p:sp>
        <p:nvSpPr>
          <p:cNvPr id="7" name="Chevron 6"/>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white">
                    <a:lumMod val="65000"/>
                  </a:prstClr>
                </a:solidFill>
              </a:rPr>
              <a:t>5. Fitness of Pig</a:t>
            </a:r>
            <a:endParaRPr lang="en-US" dirty="0">
              <a:solidFill>
                <a:prstClr val="white">
                  <a:lumMod val="65000"/>
                </a:prstClr>
              </a:solidFill>
            </a:endParaRPr>
          </a:p>
        </p:txBody>
      </p:sp>
      <p:sp>
        <p:nvSpPr>
          <p:cNvPr id="3" name="Rounded Rectangle 2"/>
          <p:cNvSpPr/>
          <p:nvPr/>
        </p:nvSpPr>
        <p:spPr>
          <a:xfrm>
            <a:off x="375690" y="492369"/>
            <a:ext cx="8380326" cy="5325627"/>
          </a:xfrm>
          <a:prstGeom prst="roundRect">
            <a:avLst>
              <a:gd name="adj" fmla="val 8554"/>
            </a:avLst>
          </a:prstGeom>
          <a:solidFill>
            <a:schemeClr val="bg1">
              <a:alpha val="86000"/>
            </a:schemeClr>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2800" dirty="0" smtClean="0">
                <a:solidFill>
                  <a:srgbClr val="4BACC6">
                    <a:lumMod val="50000"/>
                  </a:srgbClr>
                </a:solidFill>
                <a:latin typeface="Tahoma"/>
              </a:rPr>
              <a:t>Section Objectives</a:t>
            </a:r>
          </a:p>
          <a:p>
            <a:pPr marL="514350" indent="-514350">
              <a:spcAft>
                <a:spcPts val="600"/>
              </a:spcAft>
              <a:buFont typeface="+mj-lt"/>
              <a:buAutoNum type="arabicPeriod" startAt="17"/>
            </a:pPr>
            <a:r>
              <a:rPr lang="en-US" sz="2400" dirty="0" smtClean="0">
                <a:solidFill>
                  <a:srgbClr val="4BACC6">
                    <a:lumMod val="50000"/>
                  </a:srgbClr>
                </a:solidFill>
                <a:latin typeface="Tahoma"/>
              </a:rPr>
              <a:t>Evaluate </a:t>
            </a:r>
            <a:r>
              <a:rPr lang="en-US" sz="2400" dirty="0">
                <a:solidFill>
                  <a:srgbClr val="4BACC6">
                    <a:lumMod val="50000"/>
                  </a:srgbClr>
                </a:solidFill>
                <a:latin typeface="Tahoma"/>
              </a:rPr>
              <a:t>the fitness of a pig and its readiness for transportation in each phase of production.</a:t>
            </a:r>
          </a:p>
          <a:p>
            <a:pPr marL="971550" lvl="1" indent="-514350">
              <a:spcAft>
                <a:spcPts val="600"/>
              </a:spcAft>
              <a:buFont typeface="+mj-lt"/>
              <a:buAutoNum type="alphaLcParenR"/>
            </a:pPr>
            <a:r>
              <a:rPr lang="en-US" sz="2000" dirty="0" smtClean="0">
                <a:solidFill>
                  <a:srgbClr val="4BACC6">
                    <a:lumMod val="50000"/>
                  </a:srgbClr>
                </a:solidFill>
                <a:latin typeface="Tahoma"/>
              </a:rPr>
              <a:t>Identify </a:t>
            </a:r>
            <a:r>
              <a:rPr lang="en-US" sz="2000" dirty="0">
                <a:solidFill>
                  <a:srgbClr val="4BACC6">
                    <a:lumMod val="50000"/>
                  </a:srgbClr>
                </a:solidFill>
                <a:latin typeface="Tahoma"/>
              </a:rPr>
              <a:t>which animals are, and which are not, appropriate to transport and why.</a:t>
            </a:r>
          </a:p>
          <a:p>
            <a:pPr marL="971550" lvl="1" indent="-514350">
              <a:spcAft>
                <a:spcPts val="600"/>
              </a:spcAft>
              <a:buFont typeface="+mj-lt"/>
              <a:buAutoNum type="alphaLcParenR"/>
            </a:pPr>
            <a:r>
              <a:rPr lang="en-US" sz="2000" dirty="0" smtClean="0">
                <a:solidFill>
                  <a:srgbClr val="4BACC6">
                    <a:lumMod val="50000"/>
                  </a:srgbClr>
                </a:solidFill>
                <a:latin typeface="Tahoma"/>
              </a:rPr>
              <a:t>Describe </a:t>
            </a:r>
            <a:r>
              <a:rPr lang="en-US" sz="2000" dirty="0">
                <a:solidFill>
                  <a:srgbClr val="4BACC6">
                    <a:lumMod val="50000"/>
                  </a:srgbClr>
                </a:solidFill>
                <a:latin typeface="Tahoma"/>
              </a:rPr>
              <a:t>how to resolve potential conflicts regarding fitness of the pig during the loading/unloading process.</a:t>
            </a:r>
          </a:p>
          <a:p>
            <a:pPr marL="514350" indent="-514350">
              <a:spcAft>
                <a:spcPts val="600"/>
              </a:spcAft>
              <a:buFont typeface="+mj-lt"/>
              <a:buAutoNum type="arabicPeriod" startAt="17"/>
            </a:pPr>
            <a:r>
              <a:rPr lang="en-US" sz="2400" dirty="0" smtClean="0">
                <a:solidFill>
                  <a:srgbClr val="4BACC6">
                    <a:lumMod val="50000"/>
                  </a:srgbClr>
                </a:solidFill>
                <a:latin typeface="Tahoma"/>
              </a:rPr>
              <a:t>Compare </a:t>
            </a:r>
            <a:r>
              <a:rPr lang="en-US" sz="2400" dirty="0">
                <a:solidFill>
                  <a:srgbClr val="4BACC6">
                    <a:lumMod val="50000"/>
                  </a:srgbClr>
                </a:solidFill>
                <a:latin typeface="Tahoma"/>
              </a:rPr>
              <a:t>the roles and relationships of proper animal handling, weight and phenotype.</a:t>
            </a:r>
          </a:p>
          <a:p>
            <a:endParaRPr lang="en-US" sz="2400" dirty="0">
              <a:solidFill>
                <a:srgbClr val="4BACC6">
                  <a:lumMod val="50000"/>
                </a:srgbClr>
              </a:solidFill>
              <a:latin typeface="Tahoma"/>
            </a:endParaRPr>
          </a:p>
        </p:txBody>
      </p:sp>
    </p:spTree>
    <p:extLst>
      <p:ext uri="{BB962C8B-B14F-4D97-AF65-F5344CB8AC3E}">
        <p14:creationId xmlns:p14="http://schemas.microsoft.com/office/powerpoint/2010/main" val="2181586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of the Pig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 is the position of the National Pork Board that any pig unable to walk, is ill or significantly injured, should not be transported to market channels. </a:t>
            </a:r>
          </a:p>
          <a:p>
            <a:pPr lvl="1"/>
            <a:r>
              <a:rPr lang="en-US" dirty="0" smtClean="0"/>
              <a:t>Where likelihood of recovery is low, even with treatment, pig should be humanely euthanized </a:t>
            </a:r>
          </a:p>
          <a:p>
            <a:pPr lvl="1"/>
            <a:r>
              <a:rPr lang="en-US" dirty="0" smtClean="0"/>
              <a:t>Any pig that becomes fatigued should be moved to a resting area in an appropriate manner </a:t>
            </a:r>
          </a:p>
          <a:p>
            <a:pPr lvl="1"/>
            <a:r>
              <a:rPr lang="en-US" dirty="0" smtClean="0"/>
              <a:t>A fatigued pig is defined as having temporarily lost the ability to walk but has a reasonable expectation to recover full locomotion with rest</a:t>
            </a:r>
          </a:p>
          <a:p>
            <a:pPr lvl="1"/>
            <a:r>
              <a:rPr lang="en-US" dirty="0" smtClean="0"/>
              <a:t>Resting area helps enable recovery by minimizing competition for feed and water and provides the opportunity for monitoring </a:t>
            </a:r>
          </a:p>
          <a:p>
            <a:endParaRPr lang="en-US" dirty="0"/>
          </a:p>
        </p:txBody>
      </p:sp>
      <p:sp>
        <p:nvSpPr>
          <p:cNvPr id="4" name="Chevron 3"/>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of the Pig</a:t>
            </a:r>
            <a:endParaRPr lang="en-US" dirty="0"/>
          </a:p>
        </p:txBody>
      </p:sp>
      <p:sp>
        <p:nvSpPr>
          <p:cNvPr id="53251" name="Content Placeholder 2"/>
          <p:cNvSpPr>
            <a:spLocks noGrp="1"/>
          </p:cNvSpPr>
          <p:nvPr>
            <p:ph idx="1"/>
          </p:nvPr>
        </p:nvSpPr>
        <p:spPr/>
        <p:txBody>
          <a:bodyPr>
            <a:normAutofit fontScale="70000" lnSpcReduction="20000"/>
          </a:bodyPr>
          <a:lstStyle/>
          <a:p>
            <a:r>
              <a:rPr lang="en-US" dirty="0" smtClean="0"/>
              <a:t>Evaluate pigs before loading</a:t>
            </a:r>
          </a:p>
          <a:p>
            <a:r>
              <a:rPr lang="en-US" dirty="0" smtClean="0"/>
              <a:t>Examples of pigs unfit for transport</a:t>
            </a:r>
          </a:p>
          <a:p>
            <a:pPr lvl="1"/>
            <a:r>
              <a:rPr lang="en-US" dirty="0" smtClean="0"/>
              <a:t>Sick, injured, weak, disabled, or fatigued</a:t>
            </a:r>
          </a:p>
          <a:p>
            <a:pPr lvl="1"/>
            <a:r>
              <a:rPr lang="en-US" dirty="0" smtClean="0"/>
              <a:t>Unable to stand unaided and bear weight on each leg</a:t>
            </a:r>
          </a:p>
          <a:p>
            <a:pPr lvl="1"/>
            <a:r>
              <a:rPr lang="en-US" dirty="0" smtClean="0"/>
              <a:t>Blind in both eyes</a:t>
            </a:r>
          </a:p>
          <a:p>
            <a:pPr lvl="1"/>
            <a:r>
              <a:rPr lang="en-US" dirty="0" smtClean="0"/>
              <a:t>Cannot be moved without causing them additional suffering</a:t>
            </a:r>
          </a:p>
          <a:p>
            <a:pPr lvl="1"/>
            <a:r>
              <a:rPr lang="en-US" dirty="0"/>
              <a:t>Body condition would result in poor welfare because of the expected climatic conditions</a:t>
            </a:r>
          </a:p>
          <a:p>
            <a:pPr lvl="1"/>
            <a:r>
              <a:rPr lang="en-US" dirty="0" smtClean="0"/>
              <a:t>Newborn with an unhealed navel</a:t>
            </a:r>
          </a:p>
          <a:p>
            <a:pPr lvl="1"/>
            <a:r>
              <a:rPr lang="en-US" dirty="0" smtClean="0"/>
              <a:t>Pregnant animals which would be in the final 10% of their gestational period at the planned time of </a:t>
            </a:r>
            <a:r>
              <a:rPr lang="en-US" dirty="0"/>
              <a:t>unloading unless special conditions provided</a:t>
            </a:r>
            <a:endParaRPr lang="en-US" dirty="0" smtClean="0"/>
          </a:p>
          <a:p>
            <a:pPr lvl="1"/>
            <a:r>
              <a:rPr lang="en-US" dirty="0" smtClean="0"/>
              <a:t>Females traveling without young which have given birth within the previous 48 hours</a:t>
            </a:r>
          </a:p>
          <a:p>
            <a:pPr lvl="2"/>
            <a:endParaRPr lang="en-US" dirty="0" smtClean="0"/>
          </a:p>
          <a:p>
            <a:pPr lvl="2"/>
            <a:endParaRPr lang="en-US" dirty="0" smtClean="0"/>
          </a:p>
        </p:txBody>
      </p:sp>
      <p:sp>
        <p:nvSpPr>
          <p:cNvPr id="60420"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sp>
        <p:nvSpPr>
          <p:cNvPr id="5" name="Chevron 4"/>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Concerns</a:t>
            </a:r>
            <a:endParaRPr lang="en-US" dirty="0"/>
          </a:p>
        </p:txBody>
      </p:sp>
      <p:sp>
        <p:nvSpPr>
          <p:cNvPr id="54275" name="Content Placeholder 2"/>
          <p:cNvSpPr>
            <a:spLocks noGrp="1"/>
          </p:cNvSpPr>
          <p:nvPr>
            <p:ph idx="1"/>
          </p:nvPr>
        </p:nvSpPr>
        <p:spPr/>
        <p:txBody>
          <a:bodyPr/>
          <a:lstStyle/>
          <a:p>
            <a:r>
              <a:rPr lang="en-US" dirty="0" smtClean="0"/>
              <a:t>Common causes of transport losses:</a:t>
            </a:r>
          </a:p>
          <a:p>
            <a:pPr lvl="1"/>
            <a:r>
              <a:rPr lang="en-US" dirty="0" smtClean="0"/>
              <a:t>Heat stress</a:t>
            </a:r>
          </a:p>
          <a:p>
            <a:pPr lvl="1"/>
            <a:r>
              <a:rPr lang="en-US" dirty="0" smtClean="0"/>
              <a:t>Increased heart rate/failure</a:t>
            </a:r>
          </a:p>
          <a:p>
            <a:pPr lvl="1"/>
            <a:r>
              <a:rPr lang="en-US" dirty="0" smtClean="0"/>
              <a:t>Porcine Stress Syndrome (PSS)</a:t>
            </a:r>
          </a:p>
          <a:p>
            <a:pPr lvl="1"/>
            <a:r>
              <a:rPr lang="en-US" dirty="0" smtClean="0"/>
              <a:t>Fatigue</a:t>
            </a:r>
          </a:p>
          <a:p>
            <a:pPr lvl="3"/>
            <a:endParaRPr lang="en-US" dirty="0" smtClean="0"/>
          </a:p>
        </p:txBody>
      </p:sp>
      <p:sp>
        <p:nvSpPr>
          <p:cNvPr id="62469"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sp>
        <p:nvSpPr>
          <p:cNvPr id="7" name="Chevron 6"/>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8819" y="1856094"/>
            <a:ext cx="1937981" cy="1741227"/>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Fatigued Pigs</a:t>
            </a:r>
            <a:endParaRPr lang="en-US" dirty="0"/>
          </a:p>
        </p:txBody>
      </p:sp>
      <p:sp>
        <p:nvSpPr>
          <p:cNvPr id="55299" name="Content Placeholder 2"/>
          <p:cNvSpPr>
            <a:spLocks noGrp="1"/>
          </p:cNvSpPr>
          <p:nvPr>
            <p:ph idx="1"/>
          </p:nvPr>
        </p:nvSpPr>
        <p:spPr/>
        <p:txBody>
          <a:bodyPr>
            <a:normAutofit/>
          </a:bodyPr>
          <a:lstStyle/>
          <a:p>
            <a:r>
              <a:rPr lang="en-US" dirty="0" smtClean="0"/>
              <a:t>Definition</a:t>
            </a:r>
          </a:p>
          <a:p>
            <a:pPr lvl="1"/>
            <a:r>
              <a:rPr lang="en-US" dirty="0" smtClean="0"/>
              <a:t>Temporarily lose the ability or the desire to walk</a:t>
            </a:r>
          </a:p>
          <a:p>
            <a:pPr lvl="1"/>
            <a:r>
              <a:rPr lang="en-US" dirty="0" smtClean="0"/>
              <a:t>Are reasonably expected to recover with rest</a:t>
            </a:r>
          </a:p>
          <a:p>
            <a:r>
              <a:rPr lang="en-US" dirty="0" smtClean="0"/>
              <a:t>Have acid-base imbalance known as metabolic acidosis</a:t>
            </a:r>
          </a:p>
          <a:p>
            <a:pPr lvl="1"/>
            <a:r>
              <a:rPr lang="en-US" dirty="0" smtClean="0"/>
              <a:t>Can cause pork quality defects</a:t>
            </a:r>
          </a:p>
        </p:txBody>
      </p:sp>
      <p:sp>
        <p:nvSpPr>
          <p:cNvPr id="63492"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sp>
        <p:nvSpPr>
          <p:cNvPr id="6" name="Chevron 5"/>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pic>
        <p:nvPicPr>
          <p:cNvPr id="9" name="Picture 4" descr="Fatigue_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04547" y="2130816"/>
            <a:ext cx="2609797" cy="1732365"/>
          </a:xfrm>
          <a:prstGeom prst="rect">
            <a:avLst/>
          </a:prstGeom>
          <a:noFill/>
          <a:ln>
            <a:noFill/>
          </a:ln>
          <a:effectLst>
            <a:outerShdw blurRad="50800" dist="38100" dir="2700000" algn="tl" rotWithShape="0">
              <a:prstClr val="black">
                <a:alpha val="40000"/>
              </a:prstClr>
            </a:outerShdw>
          </a:effectLst>
          <a:extLst/>
        </p:spPr>
      </p:pic>
      <p:pic>
        <p:nvPicPr>
          <p:cNvPr id="614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04478" y="1377558"/>
            <a:ext cx="8771320" cy="46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13455 1.11111E-6 L 1.02535 -0.00347 " pathEditMode="relative" rAng="0" ptsTypes="AA">
                                      <p:cBhvr>
                                        <p:cTn id="6" dur="2000" fill="hold"/>
                                        <p:tgtEl>
                                          <p:spTgt spid="6146"/>
                                        </p:tgtEl>
                                        <p:attrNameLst>
                                          <p:attrName>ppt_x</p:attrName>
                                          <p:attrName>ppt_y</p:attrName>
                                        </p:attrNameLst>
                                      </p:cBhvr>
                                      <p:rCtr x="44531"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Signs</a:t>
            </a:r>
            <a:endParaRPr lang="en-US" dirty="0"/>
          </a:p>
        </p:txBody>
      </p:sp>
      <p:sp>
        <p:nvSpPr>
          <p:cNvPr id="2055" name="Content Placeholder 2"/>
          <p:cNvSpPr>
            <a:spLocks noGrp="1"/>
          </p:cNvSpPr>
          <p:nvPr>
            <p:ph idx="1"/>
          </p:nvPr>
        </p:nvSpPr>
        <p:spPr/>
        <p:txBody>
          <a:bodyPr>
            <a:normAutofit lnSpcReduction="10000"/>
          </a:bodyPr>
          <a:lstStyle/>
          <a:p>
            <a:r>
              <a:rPr lang="en-US" dirty="0" smtClean="0"/>
              <a:t>Identify and treat pigs showing signs of stress</a:t>
            </a:r>
          </a:p>
          <a:p>
            <a:pPr lvl="1"/>
            <a:r>
              <a:rPr lang="en-US" dirty="0" smtClean="0"/>
              <a:t>Open-mouth breathing (panting)</a:t>
            </a:r>
          </a:p>
          <a:p>
            <a:pPr lvl="1"/>
            <a:r>
              <a:rPr lang="en-US" dirty="0" smtClean="0"/>
              <a:t>Vocalization (squealing)</a:t>
            </a:r>
          </a:p>
          <a:p>
            <a:pPr lvl="1"/>
            <a:r>
              <a:rPr lang="en-US" dirty="0" smtClean="0"/>
              <a:t>Blotchy skin</a:t>
            </a:r>
          </a:p>
          <a:p>
            <a:pPr lvl="1"/>
            <a:r>
              <a:rPr lang="en-US" dirty="0" smtClean="0"/>
              <a:t>Stiffness</a:t>
            </a:r>
          </a:p>
          <a:p>
            <a:pPr lvl="1"/>
            <a:r>
              <a:rPr lang="en-US" dirty="0" smtClean="0"/>
              <a:t>Muscle tremors</a:t>
            </a:r>
          </a:p>
          <a:p>
            <a:pPr lvl="1"/>
            <a:r>
              <a:rPr lang="en-US" dirty="0" smtClean="0"/>
              <a:t>Reluctance to move</a:t>
            </a:r>
          </a:p>
          <a:p>
            <a:pPr lvl="1"/>
            <a:r>
              <a:rPr lang="en-US" dirty="0" smtClean="0"/>
              <a:t>Increased heart rate</a:t>
            </a:r>
          </a:p>
          <a:p>
            <a:pPr lvl="1"/>
            <a:r>
              <a:rPr lang="en-US" dirty="0" smtClean="0"/>
              <a:t>Elevated temperature</a:t>
            </a:r>
          </a:p>
          <a:p>
            <a:pPr lvl="3"/>
            <a:endParaRPr lang="en-US" dirty="0" smtClean="0"/>
          </a:p>
        </p:txBody>
      </p:sp>
      <p:sp>
        <p:nvSpPr>
          <p:cNvPr id="65540"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sp>
        <p:nvSpPr>
          <p:cNvPr id="65541" name="Rectangle 35"/>
          <p:cNvSpPr>
            <a:spLocks noChangeArrowheads="1"/>
          </p:cNvSpPr>
          <p:nvPr/>
        </p:nvSpPr>
        <p:spPr bwMode="auto">
          <a:xfrm>
            <a:off x="0" y="444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0" algn="l"/>
                <a:tab pos="2286000" algn="l"/>
              </a:tabLst>
              <a:defRPr>
                <a:solidFill>
                  <a:schemeClr val="tx1"/>
                </a:solidFill>
                <a:latin typeface="Arial" panose="020B0604020202020204" pitchFamily="34" charset="0"/>
              </a:defRPr>
            </a:lvl1pPr>
            <a:lvl2pPr marL="742950" indent="-285750" eaLnBrk="0" hangingPunct="0">
              <a:tabLst>
                <a:tab pos="0" algn="l"/>
                <a:tab pos="2286000" algn="l"/>
              </a:tabLst>
              <a:defRPr>
                <a:solidFill>
                  <a:schemeClr val="tx1"/>
                </a:solidFill>
                <a:latin typeface="Arial" panose="020B0604020202020204" pitchFamily="34" charset="0"/>
              </a:defRPr>
            </a:lvl2pPr>
            <a:lvl3pPr marL="1143000" indent="-228600" eaLnBrk="0" hangingPunct="0">
              <a:tabLst>
                <a:tab pos="0" algn="l"/>
                <a:tab pos="2286000" algn="l"/>
              </a:tabLst>
              <a:defRPr>
                <a:solidFill>
                  <a:schemeClr val="tx1"/>
                </a:solidFill>
                <a:latin typeface="Arial" panose="020B0604020202020204" pitchFamily="34" charset="0"/>
              </a:defRPr>
            </a:lvl3pPr>
            <a:lvl4pPr marL="1600200" indent="-228600" eaLnBrk="0" hangingPunct="0">
              <a:tabLst>
                <a:tab pos="0" algn="l"/>
                <a:tab pos="2286000" algn="l"/>
              </a:tabLst>
              <a:defRPr>
                <a:solidFill>
                  <a:schemeClr val="tx1"/>
                </a:solidFill>
                <a:latin typeface="Arial" panose="020B0604020202020204" pitchFamily="34" charset="0"/>
              </a:defRPr>
            </a:lvl4pPr>
            <a:lvl5pPr marL="2057400" indent="-228600" eaLnBrk="0" hangingPunct="0">
              <a:tabLst>
                <a:tab pos="0" algn="l"/>
                <a:tab pos="2286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2286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2286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2286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2286000" algn="l"/>
              </a:tabLst>
              <a:defRPr>
                <a:solidFill>
                  <a:schemeClr val="tx1"/>
                </a:solidFill>
                <a:latin typeface="Arial" panose="020B0604020202020204" pitchFamily="34" charset="0"/>
              </a:defRPr>
            </a:lvl9pPr>
          </a:lstStyle>
          <a:p>
            <a:endParaRPr lang="en-IN" dirty="0"/>
          </a:p>
        </p:txBody>
      </p:sp>
      <p:sp>
        <p:nvSpPr>
          <p:cNvPr id="8" name="Chevron 7"/>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pic>
        <p:nvPicPr>
          <p:cNvPr id="9218" name="Picture 2" descr="C:\ArticulateProjects\PorkBoard\TQA\Images\Physiolog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862" y="116991"/>
            <a:ext cx="3141084" cy="6662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Pig Behavior</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143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&amp; Preparation</a:t>
            </a:r>
            <a:endParaRPr lang="en-US" dirty="0"/>
          </a:p>
        </p:txBody>
      </p:sp>
      <p:sp>
        <p:nvSpPr>
          <p:cNvPr id="57347" name="Content Placeholder 2"/>
          <p:cNvSpPr>
            <a:spLocks noGrp="1"/>
          </p:cNvSpPr>
          <p:nvPr>
            <p:ph idx="1"/>
          </p:nvPr>
        </p:nvSpPr>
        <p:spPr/>
        <p:txBody>
          <a:bodyPr>
            <a:normAutofit fontScale="92500" lnSpcReduction="10000"/>
          </a:bodyPr>
          <a:lstStyle/>
          <a:p>
            <a:r>
              <a:rPr lang="en-US" dirty="0" smtClean="0"/>
              <a:t>Key Considerations:</a:t>
            </a:r>
          </a:p>
          <a:p>
            <a:pPr lvl="1"/>
            <a:r>
              <a:rPr lang="en-US" dirty="0" smtClean="0"/>
              <a:t>Handle ill, injured or fatigued pigs humanely</a:t>
            </a:r>
          </a:p>
          <a:p>
            <a:pPr lvl="1"/>
            <a:r>
              <a:rPr lang="en-US" dirty="0" smtClean="0"/>
              <a:t>Development of handling and movement protocol</a:t>
            </a:r>
          </a:p>
          <a:p>
            <a:pPr lvl="1"/>
            <a:r>
              <a:rPr lang="en-US" dirty="0" smtClean="0"/>
              <a:t>Producers should seek prevention through good production and handling practices</a:t>
            </a:r>
          </a:p>
          <a:p>
            <a:pPr lvl="1"/>
            <a:r>
              <a:rPr lang="en-US" dirty="0" smtClean="0"/>
              <a:t>Designate a resting area</a:t>
            </a:r>
          </a:p>
          <a:p>
            <a:pPr lvl="1"/>
            <a:r>
              <a:rPr lang="en-US" dirty="0" smtClean="0"/>
              <a:t>Pigs with a history of problems should be handled with extra care</a:t>
            </a:r>
          </a:p>
          <a:p>
            <a:pPr lvl="4"/>
            <a:endParaRPr lang="en-US" dirty="0" smtClean="0"/>
          </a:p>
        </p:txBody>
      </p:sp>
      <p:sp>
        <p:nvSpPr>
          <p:cNvPr id="66564"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sp>
        <p:nvSpPr>
          <p:cNvPr id="5" name="Chevron 4"/>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
        <p:nvSpPr>
          <p:cNvPr id="6" name="Chevron 5"/>
          <p:cNvSpPr/>
          <p:nvPr/>
        </p:nvSpPr>
        <p:spPr>
          <a:xfrm>
            <a:off x="3022979" y="29050"/>
            <a:ext cx="4455993"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Managing Ill, Injured, or Fatigued Pigs</a:t>
            </a:r>
            <a:endParaRPr lang="en-US" dirty="0">
              <a:solidFill>
                <a:schemeClr val="bg1">
                  <a:lumMod val="65000"/>
                </a:schemeClr>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2908" y="1600200"/>
            <a:ext cx="2153892" cy="2595306"/>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Moving Ill, Injured, or Fatigued Pigs</a:t>
            </a:r>
            <a:endParaRPr lang="en-US" dirty="0"/>
          </a:p>
        </p:txBody>
      </p:sp>
      <p:sp>
        <p:nvSpPr>
          <p:cNvPr id="60419" name="Content Placeholder 2"/>
          <p:cNvSpPr>
            <a:spLocks noGrp="1"/>
          </p:cNvSpPr>
          <p:nvPr>
            <p:ph idx="1"/>
          </p:nvPr>
        </p:nvSpPr>
        <p:spPr/>
        <p:txBody>
          <a:bodyPr/>
          <a:lstStyle/>
          <a:p>
            <a:r>
              <a:rPr lang="en-US" dirty="0" smtClean="0"/>
              <a:t>Key points to consider</a:t>
            </a:r>
          </a:p>
        </p:txBody>
      </p:sp>
      <p:sp>
        <p:nvSpPr>
          <p:cNvPr id="69636"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pic>
        <p:nvPicPr>
          <p:cNvPr id="69637" name="Picture 4" descr="SledP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2370" y="1600200"/>
            <a:ext cx="1606903" cy="2437187"/>
          </a:xfrm>
          <a:prstGeom prst="rect">
            <a:avLst/>
          </a:prstGeom>
          <a:noFill/>
          <a:ln>
            <a:noFill/>
          </a:ln>
          <a:effectLst>
            <a:outerShdw blurRad="50800" dist="38100" dir="2700000" algn="tl" rotWithShape="0">
              <a:prstClr val="black">
                <a:alpha val="40000"/>
              </a:prstClr>
            </a:outerShdw>
          </a:effectLst>
          <a:extLst/>
        </p:spPr>
      </p:pic>
      <p:sp>
        <p:nvSpPr>
          <p:cNvPr id="8" name="Chevron 7"/>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
        <p:nvSpPr>
          <p:cNvPr id="9" name="Chevron 8"/>
          <p:cNvSpPr/>
          <p:nvPr/>
        </p:nvSpPr>
        <p:spPr>
          <a:xfrm>
            <a:off x="3022979" y="29050"/>
            <a:ext cx="4455993"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Managing Ill, Injured, or Fatigued Pigs</a:t>
            </a:r>
            <a:endParaRPr lang="en-US" dirty="0">
              <a:solidFill>
                <a:schemeClr val="bg1">
                  <a:lumMod val="65000"/>
                </a:schemeClr>
              </a:solidFill>
            </a:endParaRPr>
          </a:p>
        </p:txBody>
      </p:sp>
      <p:grpSp>
        <p:nvGrpSpPr>
          <p:cNvPr id="12" name="Group 11"/>
          <p:cNvGrpSpPr/>
          <p:nvPr/>
        </p:nvGrpSpPr>
        <p:grpSpPr>
          <a:xfrm>
            <a:off x="92075" y="2224843"/>
            <a:ext cx="6919240" cy="1977464"/>
            <a:chOff x="-6828994" y="4110583"/>
            <a:chExt cx="9102144" cy="1977464"/>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8994" y="4110583"/>
              <a:ext cx="1279242" cy="1004179"/>
            </a:xfrm>
            <a:prstGeom prst="rect">
              <a:avLst/>
            </a:prstGeom>
          </p:spPr>
        </p:pic>
        <p:sp>
          <p:nvSpPr>
            <p:cNvPr id="14" name="TextBox 13"/>
            <p:cNvSpPr txBox="1"/>
            <p:nvPr/>
          </p:nvSpPr>
          <p:spPr>
            <a:xfrm>
              <a:off x="-5549752" y="4110583"/>
              <a:ext cx="7822902" cy="1977464"/>
            </a:xfrm>
            <a:prstGeom prst="rect">
              <a:avLst/>
            </a:prstGeom>
            <a:noFill/>
          </p:spPr>
          <p:txBody>
            <a:bodyPr wrap="square" rtlCol="0">
              <a:spAutoFit/>
            </a:bodyPr>
            <a:lstStyle/>
            <a:p>
              <a:pPr marL="274320" indent="-274320">
                <a:spcAft>
                  <a:spcPts val="300"/>
                </a:spcAft>
                <a:buBlip>
                  <a:blip r:embed="rId5"/>
                </a:buBlip>
              </a:pPr>
              <a:r>
                <a:rPr lang="en-US" sz="2400" dirty="0" smtClean="0">
                  <a:solidFill>
                    <a:srgbClr val="990000"/>
                  </a:solidFill>
                  <a:latin typeface="+mj-lt"/>
                </a:rPr>
                <a:t>It </a:t>
              </a:r>
              <a:r>
                <a:rPr lang="en-US" sz="2400" dirty="0">
                  <a:solidFill>
                    <a:srgbClr val="990000"/>
                  </a:solidFill>
                  <a:latin typeface="+mj-lt"/>
                </a:rPr>
                <a:t>is strictly prohibited to move pigs overtop of non-ambulatory </a:t>
              </a:r>
              <a:r>
                <a:rPr lang="en-US" sz="2400" dirty="0" smtClean="0">
                  <a:solidFill>
                    <a:srgbClr val="990000"/>
                  </a:solidFill>
                  <a:latin typeface="+mj-lt"/>
                </a:rPr>
                <a:t>pigs</a:t>
              </a:r>
            </a:p>
            <a:p>
              <a:pPr marL="274320" indent="-274320">
                <a:spcAft>
                  <a:spcPts val="300"/>
                </a:spcAft>
                <a:buBlip>
                  <a:blip r:embed="rId5"/>
                </a:buBlip>
              </a:pPr>
              <a:r>
                <a:rPr lang="en-US" sz="2400" dirty="0">
                  <a:solidFill>
                    <a:srgbClr val="990000"/>
                  </a:solidFill>
                  <a:latin typeface="+mj-lt"/>
                </a:rPr>
                <a:t>It is also strictly prohibited for handlers to drag live animals or force them to </a:t>
              </a:r>
              <a:r>
                <a:rPr lang="en-US" sz="2400" dirty="0" smtClean="0">
                  <a:solidFill>
                    <a:srgbClr val="990000"/>
                  </a:solidFill>
                  <a:latin typeface="+mj-lt"/>
                </a:rPr>
                <a:t>move</a:t>
              </a:r>
            </a:p>
          </p:txBody>
        </p:sp>
      </p:grpSp>
      <p:grpSp>
        <p:nvGrpSpPr>
          <p:cNvPr id="15" name="Group 14"/>
          <p:cNvGrpSpPr/>
          <p:nvPr/>
        </p:nvGrpSpPr>
        <p:grpSpPr>
          <a:xfrm>
            <a:off x="0" y="4148699"/>
            <a:ext cx="8799272" cy="2015936"/>
            <a:chOff x="-6576296" y="2556628"/>
            <a:chExt cx="8455432" cy="2015936"/>
          </a:xfrm>
        </p:grpSpPr>
        <p:sp>
          <p:nvSpPr>
            <p:cNvPr id="16" name="TextBox 15"/>
            <p:cNvSpPr txBox="1"/>
            <p:nvPr/>
          </p:nvSpPr>
          <p:spPr>
            <a:xfrm>
              <a:off x="-5619324" y="2556628"/>
              <a:ext cx="7498460" cy="2015936"/>
            </a:xfrm>
            <a:prstGeom prst="rect">
              <a:avLst/>
            </a:prstGeom>
            <a:noFill/>
          </p:spPr>
          <p:txBody>
            <a:bodyPr wrap="square" rtlCol="0">
              <a:spAutoFit/>
            </a:bodyPr>
            <a:lstStyle/>
            <a:p>
              <a:pPr marL="274320" indent="-274320">
                <a:spcAft>
                  <a:spcPts val="300"/>
                </a:spcAft>
                <a:buBlip>
                  <a:blip r:embed="rId6"/>
                </a:buBlip>
              </a:pPr>
              <a:r>
                <a:rPr lang="en-US" sz="2400" dirty="0" smtClean="0">
                  <a:solidFill>
                    <a:srgbClr val="336600"/>
                  </a:solidFill>
                </a:rPr>
                <a:t>Should </a:t>
              </a:r>
              <a:r>
                <a:rPr lang="en-US" sz="2400" dirty="0">
                  <a:solidFill>
                    <a:srgbClr val="336600"/>
                  </a:solidFill>
                </a:rPr>
                <a:t>include equipment appropriate for the size, age and condition of the </a:t>
              </a:r>
              <a:r>
                <a:rPr lang="en-US" sz="2400" dirty="0" smtClean="0">
                  <a:solidFill>
                    <a:srgbClr val="336600"/>
                  </a:solidFill>
                </a:rPr>
                <a:t>animal</a:t>
              </a:r>
            </a:p>
            <a:p>
              <a:pPr marL="274320" indent="-274320">
                <a:spcAft>
                  <a:spcPts val="300"/>
                </a:spcAft>
                <a:buBlip>
                  <a:blip r:embed="rId6"/>
                </a:buBlip>
              </a:pPr>
              <a:r>
                <a:rPr lang="en-US" sz="2400" dirty="0">
                  <a:solidFill>
                    <a:srgbClr val="336600"/>
                  </a:solidFill>
                </a:rPr>
                <a:t>Efforts should be taken to not exacerbate and/or cause an injury to the </a:t>
              </a:r>
              <a:r>
                <a:rPr lang="en-US" sz="2400" dirty="0" smtClean="0">
                  <a:solidFill>
                    <a:srgbClr val="336600"/>
                  </a:solidFill>
                </a:rPr>
                <a:t>animal</a:t>
              </a:r>
            </a:p>
            <a:p>
              <a:pPr marL="274320" indent="-274320">
                <a:spcAft>
                  <a:spcPts val="300"/>
                </a:spcAft>
                <a:buBlip>
                  <a:blip r:embed="rId6"/>
                </a:buBlip>
              </a:pPr>
              <a:r>
                <a:rPr lang="en-US" sz="2400" dirty="0" smtClean="0">
                  <a:solidFill>
                    <a:srgbClr val="336600"/>
                  </a:solidFill>
                  <a:latin typeface="+mj-lt"/>
                </a:rPr>
                <a:t>Recommended that at least two people are involved</a:t>
              </a:r>
              <a:endParaRPr lang="en-US" sz="2400" dirty="0">
                <a:solidFill>
                  <a:srgbClr val="336600"/>
                </a:solidFill>
                <a:latin typeface="+mj-lt"/>
              </a:endParaRPr>
            </a:p>
          </p:txBody>
        </p:sp>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76296" y="2659465"/>
              <a:ext cx="964377" cy="179302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for Moving</a:t>
            </a:r>
            <a:endParaRPr lang="en-US" dirty="0"/>
          </a:p>
        </p:txBody>
      </p:sp>
      <p:sp>
        <p:nvSpPr>
          <p:cNvPr id="61443" name="Content Placeholder 2"/>
          <p:cNvSpPr>
            <a:spLocks noGrp="1"/>
          </p:cNvSpPr>
          <p:nvPr>
            <p:ph idx="1"/>
          </p:nvPr>
        </p:nvSpPr>
        <p:spPr/>
        <p:txBody>
          <a:bodyPr>
            <a:normAutofit fontScale="92500" lnSpcReduction="10000"/>
          </a:bodyPr>
          <a:lstStyle/>
          <a:p>
            <a:r>
              <a:rPr lang="en-US" dirty="0" smtClean="0"/>
              <a:t>Tools for moving an ill, injured, or fatigued pig </a:t>
            </a:r>
          </a:p>
          <a:p>
            <a:pPr lvl="1"/>
            <a:r>
              <a:rPr lang="en-US" dirty="0" smtClean="0"/>
              <a:t>Stretcher</a:t>
            </a:r>
          </a:p>
          <a:p>
            <a:pPr lvl="1"/>
            <a:r>
              <a:rPr lang="en-US" dirty="0" smtClean="0"/>
              <a:t>Sled</a:t>
            </a:r>
          </a:p>
          <a:p>
            <a:pPr lvl="1"/>
            <a:r>
              <a:rPr lang="en-US" dirty="0" smtClean="0"/>
              <a:t>Hand cart</a:t>
            </a:r>
          </a:p>
          <a:p>
            <a:pPr lvl="1"/>
            <a:r>
              <a:rPr lang="en-US" dirty="0" smtClean="0"/>
              <a:t>Mechanized equipment – loader</a:t>
            </a:r>
          </a:p>
          <a:p>
            <a:r>
              <a:rPr lang="en-US" dirty="0" smtClean="0"/>
              <a:t>Basic Techniques </a:t>
            </a:r>
          </a:p>
          <a:p>
            <a:pPr lvl="1"/>
            <a:r>
              <a:rPr lang="en-US" dirty="0" smtClean="0"/>
              <a:t>Use two handlers</a:t>
            </a:r>
          </a:p>
          <a:p>
            <a:pPr lvl="1"/>
            <a:r>
              <a:rPr lang="en-US" dirty="0" smtClean="0"/>
              <a:t>Gently roll pigs, hold/push at flank and under forelegs</a:t>
            </a:r>
          </a:p>
          <a:p>
            <a:pPr lvl="1"/>
            <a:endParaRPr lang="en-US" dirty="0" smtClean="0"/>
          </a:p>
          <a:p>
            <a:pPr lvl="2"/>
            <a:endParaRPr lang="en-US" dirty="0" smtClean="0"/>
          </a:p>
          <a:p>
            <a:pPr lvl="2"/>
            <a:endParaRPr lang="en-US" dirty="0" smtClean="0"/>
          </a:p>
          <a:p>
            <a:pPr lvl="2"/>
            <a:endParaRPr lang="en-US" dirty="0" smtClean="0"/>
          </a:p>
          <a:p>
            <a:pPr lvl="2"/>
            <a:endParaRPr lang="en-US" dirty="0" smtClean="0"/>
          </a:p>
          <a:p>
            <a:pPr lvl="3"/>
            <a:endParaRPr lang="en-US" dirty="0" smtClean="0"/>
          </a:p>
        </p:txBody>
      </p:sp>
      <p:sp>
        <p:nvSpPr>
          <p:cNvPr id="70660"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dirty="0"/>
          </a:p>
        </p:txBody>
      </p:sp>
      <p:pic>
        <p:nvPicPr>
          <p:cNvPr id="70661" name="Picture 4" descr="Skid Ste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940283" y="1600200"/>
            <a:ext cx="1746517" cy="2589663"/>
          </a:xfrm>
          <a:prstGeom prst="rect">
            <a:avLst/>
          </a:prstGeom>
          <a:noFill/>
          <a:ln>
            <a:noFill/>
          </a:ln>
          <a:effectLst>
            <a:outerShdw blurRad="50800" dist="38100" dir="2700000" algn="tl" rotWithShape="0">
              <a:prstClr val="black">
                <a:alpha val="40000"/>
              </a:prstClr>
            </a:outerShdw>
          </a:effectLst>
          <a:extLst/>
        </p:spPr>
      </p:pic>
      <p:sp>
        <p:nvSpPr>
          <p:cNvPr id="9" name="Chevron 8"/>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
        <p:nvSpPr>
          <p:cNvPr id="10" name="Chevron 9"/>
          <p:cNvSpPr/>
          <p:nvPr/>
        </p:nvSpPr>
        <p:spPr>
          <a:xfrm>
            <a:off x="3022979" y="29050"/>
            <a:ext cx="4455993"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Managing Ill, Injured, or Fatigued Pigs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dirty="0" smtClean="0"/>
              <a:t>Summary</a:t>
            </a:r>
            <a:endParaRPr lang="en-IN" dirty="0" smtClean="0"/>
          </a:p>
        </p:txBody>
      </p:sp>
      <p:sp>
        <p:nvSpPr>
          <p:cNvPr id="9219" name="Rectangle 3"/>
          <p:cNvSpPr>
            <a:spLocks noGrp="1"/>
          </p:cNvSpPr>
          <p:nvPr>
            <p:ph idx="1"/>
          </p:nvPr>
        </p:nvSpPr>
        <p:spPr/>
        <p:txBody>
          <a:bodyPr>
            <a:normAutofit lnSpcReduction="10000"/>
          </a:bodyPr>
          <a:lstStyle/>
          <a:p>
            <a:r>
              <a:rPr lang="en-IN" dirty="0" smtClean="0"/>
              <a:t>Evaluate</a:t>
            </a:r>
            <a:r>
              <a:rPr lang="en-IN" dirty="0">
                <a:solidFill>
                  <a:srgbClr val="00B0F0"/>
                </a:solidFill>
              </a:rPr>
              <a:t> </a:t>
            </a:r>
            <a:r>
              <a:rPr lang="en-IN" dirty="0" smtClean="0"/>
              <a:t>for fitness prior to transport</a:t>
            </a:r>
          </a:p>
          <a:p>
            <a:r>
              <a:rPr lang="en-US" dirty="0"/>
              <a:t>There are three primary issues that can lead to increased transport </a:t>
            </a:r>
            <a:r>
              <a:rPr lang="en-US" dirty="0" smtClean="0"/>
              <a:t>losses: </a:t>
            </a:r>
          </a:p>
          <a:p>
            <a:pPr lvl="1"/>
            <a:r>
              <a:rPr lang="en-US" dirty="0" smtClean="0"/>
              <a:t>Fatigue, </a:t>
            </a:r>
          </a:p>
          <a:p>
            <a:pPr lvl="1"/>
            <a:r>
              <a:rPr lang="en-US" dirty="0" smtClean="0"/>
              <a:t>Heat </a:t>
            </a:r>
            <a:r>
              <a:rPr lang="en-US" dirty="0"/>
              <a:t>Stress</a:t>
            </a:r>
          </a:p>
          <a:p>
            <a:pPr lvl="1"/>
            <a:r>
              <a:rPr lang="en-US" dirty="0"/>
              <a:t>Porcine Stress Syndrome (PSS)</a:t>
            </a:r>
          </a:p>
          <a:p>
            <a:r>
              <a:rPr lang="en-IN" dirty="0" smtClean="0"/>
              <a:t>Animals that become ill or injured or fatigued during transport should always be handled humanely with the appropriate tools</a:t>
            </a:r>
          </a:p>
        </p:txBody>
      </p:sp>
      <p:sp>
        <p:nvSpPr>
          <p:cNvPr id="6" name="Chevron 5"/>
          <p:cNvSpPr/>
          <p:nvPr/>
        </p:nvSpPr>
        <p:spPr>
          <a:xfrm>
            <a:off x="0" y="29050"/>
            <a:ext cx="3207224"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5. Fitness of Pig</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210301"/>
          </a:xfrm>
          <a:prstGeom prst="rect">
            <a:avLst/>
          </a:prstGeom>
        </p:spPr>
      </p:pic>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3" name="Rounded Rectangle 2"/>
          <p:cNvSpPr/>
          <p:nvPr/>
        </p:nvSpPr>
        <p:spPr>
          <a:xfrm>
            <a:off x="763674" y="442335"/>
            <a:ext cx="8380326" cy="5325627"/>
          </a:xfrm>
          <a:prstGeom prst="roundRect">
            <a:avLst>
              <a:gd name="adj" fmla="val 8554"/>
            </a:avLst>
          </a:prstGeom>
          <a:solidFill>
            <a:schemeClr val="bg1">
              <a:alpha val="86000"/>
            </a:schemeClr>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2800" dirty="0" smtClean="0">
                <a:solidFill>
                  <a:schemeClr val="accent5">
                    <a:lumMod val="50000"/>
                  </a:schemeClr>
                </a:solidFill>
                <a:latin typeface="+mj-lt"/>
              </a:rPr>
              <a:t>Section Objectives </a:t>
            </a:r>
            <a:endParaRPr lang="en-US" sz="2800" dirty="0" smtClean="0">
              <a:solidFill>
                <a:schemeClr val="accent5">
                  <a:lumMod val="50000"/>
                </a:schemeClr>
              </a:solidFill>
              <a:latin typeface="+mj-lt"/>
            </a:endParaRPr>
          </a:p>
          <a:p>
            <a:pPr marL="342900" indent="-342900">
              <a:spcAft>
                <a:spcPts val="600"/>
              </a:spcAft>
              <a:buFont typeface="Arial" panose="020B0604020202020204" pitchFamily="34" charset="0"/>
              <a:buChar char="•"/>
            </a:pPr>
            <a:r>
              <a:rPr lang="en-US" sz="2000" dirty="0" smtClean="0">
                <a:solidFill>
                  <a:schemeClr val="accent5">
                    <a:lumMod val="50000"/>
                  </a:schemeClr>
                </a:solidFill>
                <a:latin typeface="+mj-lt"/>
              </a:rPr>
              <a:t>Apply basic animal handling concepts, including animal behavior, the flight zone, and point of balance.</a:t>
            </a:r>
          </a:p>
          <a:p>
            <a:pPr marL="457200" indent="-457200">
              <a:spcAft>
                <a:spcPts val="600"/>
              </a:spcAft>
              <a:buFont typeface="Arial" panose="020B0604020202020204" pitchFamily="34" charset="0"/>
              <a:buChar char="•"/>
            </a:pPr>
            <a:endParaRPr lang="en-US" sz="2000" dirty="0" smtClean="0">
              <a:solidFill>
                <a:schemeClr val="accent5">
                  <a:lumMod val="50000"/>
                </a:schemeClr>
              </a:solidFill>
              <a:latin typeface="+mj-lt"/>
            </a:endParaRPr>
          </a:p>
          <a:p>
            <a:pPr marL="342900" indent="-342900">
              <a:spcAft>
                <a:spcPts val="600"/>
              </a:spcAft>
              <a:buFont typeface="Arial" panose="020B0604020202020204" pitchFamily="34" charset="0"/>
              <a:buChar char="•"/>
            </a:pPr>
            <a:r>
              <a:rPr lang="en-US" sz="2000" dirty="0" smtClean="0">
                <a:solidFill>
                  <a:schemeClr val="accent5">
                    <a:lumMod val="50000"/>
                  </a:schemeClr>
                </a:solidFill>
                <a:latin typeface="+mj-lt"/>
              </a:rPr>
              <a:t>Recognize </a:t>
            </a:r>
            <a:r>
              <a:rPr lang="en-US" sz="2000" dirty="0">
                <a:solidFill>
                  <a:schemeClr val="accent5">
                    <a:lumMod val="50000"/>
                  </a:schemeClr>
                </a:solidFill>
                <a:latin typeface="+mj-lt"/>
              </a:rPr>
              <a:t>the importance of the animal handler's appropriate behavior as it relates to animal behavior</a:t>
            </a:r>
            <a:r>
              <a:rPr lang="en-US" sz="2000" dirty="0" smtClean="0">
                <a:solidFill>
                  <a:schemeClr val="accent5">
                    <a:lumMod val="50000"/>
                  </a:schemeClr>
                </a:solidFill>
                <a:latin typeface="+mj-lt"/>
              </a:rPr>
              <a:t>.</a:t>
            </a:r>
          </a:p>
        </p:txBody>
      </p:sp>
    </p:spTree>
    <p:extLst>
      <p:ext uri="{BB962C8B-B14F-4D97-AF65-F5344CB8AC3E}">
        <p14:creationId xmlns:p14="http://schemas.microsoft.com/office/powerpoint/2010/main" val="349142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Pig Behavior</a:t>
            </a:r>
            <a:endParaRPr lang="en-US" dirty="0"/>
          </a:p>
        </p:txBody>
      </p:sp>
      <p:sp>
        <p:nvSpPr>
          <p:cNvPr id="17411" name="Content Placeholder 2"/>
          <p:cNvSpPr>
            <a:spLocks noGrp="1"/>
          </p:cNvSpPr>
          <p:nvPr>
            <p:ph idx="1"/>
          </p:nvPr>
        </p:nvSpPr>
        <p:spPr/>
        <p:txBody>
          <a:bodyPr>
            <a:normAutofit fontScale="85000" lnSpcReduction="20000"/>
          </a:bodyPr>
          <a:lstStyle/>
          <a:p>
            <a:r>
              <a:rPr lang="en-US" dirty="0" smtClean="0"/>
              <a:t>Instinctive behavior is influenced by</a:t>
            </a:r>
          </a:p>
          <a:p>
            <a:pPr lvl="1"/>
            <a:r>
              <a:rPr lang="en-US" dirty="0" smtClean="0"/>
              <a:t>Age</a:t>
            </a:r>
          </a:p>
          <a:p>
            <a:pPr lvl="1"/>
            <a:r>
              <a:rPr lang="en-US" dirty="0" smtClean="0"/>
              <a:t>Gender</a:t>
            </a:r>
          </a:p>
          <a:p>
            <a:pPr lvl="1"/>
            <a:r>
              <a:rPr lang="en-US" dirty="0" smtClean="0"/>
              <a:t>Health status</a:t>
            </a:r>
          </a:p>
          <a:p>
            <a:pPr lvl="1"/>
            <a:r>
              <a:rPr lang="en-US" dirty="0" smtClean="0"/>
              <a:t>Environment </a:t>
            </a:r>
          </a:p>
          <a:p>
            <a:pPr lvl="1"/>
            <a:r>
              <a:rPr lang="en-US" dirty="0" smtClean="0"/>
              <a:t>Prior experiences</a:t>
            </a:r>
          </a:p>
          <a:p>
            <a:r>
              <a:rPr lang="en-US" dirty="0" smtClean="0"/>
              <a:t>Understanding basic pig behavior can help</a:t>
            </a:r>
          </a:p>
          <a:p>
            <a:pPr lvl="1"/>
            <a:r>
              <a:rPr lang="en-US" dirty="0" smtClean="0"/>
              <a:t>Make animal handling easier</a:t>
            </a:r>
          </a:p>
          <a:p>
            <a:pPr lvl="1"/>
            <a:r>
              <a:rPr lang="en-US" dirty="0" smtClean="0"/>
              <a:t>Reduce stress</a:t>
            </a:r>
          </a:p>
          <a:p>
            <a:pPr lvl="1"/>
            <a:r>
              <a:rPr lang="en-US" dirty="0" smtClean="0"/>
              <a:t>Reduce safety risks to the handler</a:t>
            </a:r>
          </a:p>
          <a:p>
            <a:pPr lvl="1"/>
            <a:r>
              <a:rPr lang="en-US" dirty="0" smtClean="0"/>
              <a:t>Reduce losses - skin injuries, bruises, fatigue, death</a:t>
            </a:r>
          </a:p>
        </p:txBody>
      </p:sp>
      <p:sp>
        <p:nvSpPr>
          <p:cNvPr id="5" name="Chevron 4"/>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7" name="Chevron 6"/>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Individual Pig Perception and Response</a:t>
            </a:r>
            <a:endParaRPr lang="en-US" dirty="0"/>
          </a:p>
        </p:txBody>
      </p:sp>
      <p:sp>
        <p:nvSpPr>
          <p:cNvPr id="18435" name="Content Placeholder 2"/>
          <p:cNvSpPr>
            <a:spLocks noGrp="1"/>
          </p:cNvSpPr>
          <p:nvPr>
            <p:ph idx="1"/>
          </p:nvPr>
        </p:nvSpPr>
        <p:spPr/>
        <p:txBody>
          <a:bodyPr>
            <a:normAutofit/>
          </a:bodyPr>
          <a:lstStyle/>
          <a:p>
            <a:pPr>
              <a:defRPr/>
            </a:pPr>
            <a:r>
              <a:rPr lang="en-US" dirty="0" smtClean="0"/>
              <a:t>Three basic characteristics to consider:</a:t>
            </a:r>
            <a:endParaRPr lang="en-US" dirty="0"/>
          </a:p>
          <a:p>
            <a:pPr lvl="1">
              <a:defRPr/>
            </a:pPr>
            <a:r>
              <a:rPr lang="en-US" dirty="0" smtClean="0"/>
              <a:t>Flight Zone</a:t>
            </a:r>
          </a:p>
          <a:p>
            <a:pPr lvl="1">
              <a:defRPr/>
            </a:pPr>
            <a:r>
              <a:rPr lang="en-US" dirty="0" smtClean="0"/>
              <a:t>Point of Balance</a:t>
            </a:r>
          </a:p>
          <a:p>
            <a:pPr lvl="1">
              <a:defRPr/>
            </a:pPr>
            <a:r>
              <a:rPr lang="en-US" dirty="0" smtClean="0"/>
              <a:t>Senses – sight, hearing and smell</a:t>
            </a:r>
          </a:p>
        </p:txBody>
      </p:sp>
      <p:sp>
        <p:nvSpPr>
          <p:cNvPr id="6" name="Chevron 5"/>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7" name="Chevron 6"/>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ightZone2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8919" y="1279843"/>
            <a:ext cx="4721522"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Flight Zone</a:t>
            </a:r>
            <a:endParaRPr lang="en-US" dirty="0"/>
          </a:p>
        </p:txBody>
      </p:sp>
      <p:sp>
        <p:nvSpPr>
          <p:cNvPr id="19459" name="Content Placeholder 2"/>
          <p:cNvSpPr>
            <a:spLocks noGrp="1"/>
          </p:cNvSpPr>
          <p:nvPr>
            <p:ph idx="1"/>
          </p:nvPr>
        </p:nvSpPr>
        <p:spPr>
          <a:xfrm>
            <a:off x="457200" y="1600200"/>
            <a:ext cx="3529635" cy="4525963"/>
          </a:xfrm>
        </p:spPr>
        <p:txBody>
          <a:bodyPr/>
          <a:lstStyle/>
          <a:p>
            <a:r>
              <a:rPr lang="en-US" dirty="0" smtClean="0"/>
              <a:t>Safe distance from handlers</a:t>
            </a:r>
          </a:p>
          <a:p>
            <a:pPr lvl="1"/>
            <a:r>
              <a:rPr lang="en-US" dirty="0" smtClean="0"/>
              <a:t>Varies by pig</a:t>
            </a:r>
          </a:p>
          <a:p>
            <a:pPr lvl="1"/>
            <a:r>
              <a:rPr lang="en-US" dirty="0" smtClean="0"/>
              <a:t>Varies by situation</a:t>
            </a:r>
          </a:p>
          <a:p>
            <a:r>
              <a:rPr lang="en-US" dirty="0" smtClean="0"/>
              <a:t>Recognize cues</a:t>
            </a:r>
          </a:p>
        </p:txBody>
      </p:sp>
      <p:sp>
        <p:nvSpPr>
          <p:cNvPr id="7" name="Chevron 6"/>
          <p:cNvSpPr/>
          <p:nvPr/>
        </p:nvSpPr>
        <p:spPr>
          <a:xfrm>
            <a:off x="0" y="29050"/>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1. Pig Behavior</a:t>
            </a:r>
            <a:endParaRPr lang="en-US" dirty="0">
              <a:solidFill>
                <a:schemeClr val="bg1">
                  <a:lumMod val="65000"/>
                </a:schemeClr>
              </a:solidFill>
            </a:endParaRPr>
          </a:p>
        </p:txBody>
      </p:sp>
      <p:sp>
        <p:nvSpPr>
          <p:cNvPr id="8" name="Chevron 7"/>
          <p:cNvSpPr/>
          <p:nvPr/>
        </p:nvSpPr>
        <p:spPr>
          <a:xfrm>
            <a:off x="3152274" y="26163"/>
            <a:ext cx="3280095" cy="369116"/>
          </a:xfrm>
          <a:prstGeom prst="chevron">
            <a:avLst/>
          </a:prstGeom>
          <a:solidFill>
            <a:srgbClr val="F7E3BB"/>
          </a:solidFill>
          <a:ln>
            <a:noFill/>
          </a:ln>
          <a:effectLst>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lumMod val="65000"/>
                  </a:schemeClr>
                </a:solidFill>
              </a:rPr>
              <a:t>Basic Pig Behavior</a:t>
            </a:r>
            <a:endParaRPr lang="en-US" dirty="0">
              <a:solidFill>
                <a:schemeClr val="bg1">
                  <a:lumMod val="65000"/>
                </a:schemeClr>
              </a:solidFill>
            </a:endParaRPr>
          </a:p>
        </p:txBody>
      </p:sp>
      <p:sp>
        <p:nvSpPr>
          <p:cNvPr id="10" name="Oval 9"/>
          <p:cNvSpPr/>
          <p:nvPr/>
        </p:nvSpPr>
        <p:spPr>
          <a:xfrm>
            <a:off x="4002877" y="1279844"/>
            <a:ext cx="4667881" cy="4639694"/>
          </a:xfrm>
          <a:prstGeom prst="ellipse">
            <a:avLst/>
          </a:prstGeom>
          <a:noFill/>
          <a:ln w="76200">
            <a:solidFill>
              <a:srgbClr val="BBBC77"/>
            </a:solidFill>
          </a:ln>
          <a:effectLst>
            <a:glow rad="139700">
              <a:srgbClr val="BBBC77">
                <a:alpha val="4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Q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QA2014">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QA" id="{17199FF6-3E38-4FBB-96DB-A1440917247F}" vid="{FF789619-B7DF-4D1E-B61D-F914DC63F3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007E831AF2144FAF86FFD80E4A189F" ma:contentTypeVersion="1" ma:contentTypeDescription="Create a new document." ma:contentTypeScope="" ma:versionID="f8f49a4c11217176f523722251fa1f5e">
  <xsd:schema xmlns:xsd="http://www.w3.org/2001/XMLSchema" xmlns:p="http://schemas.microsoft.com/office/2006/metadata/properties" targetNamespace="http://schemas.microsoft.com/office/2006/metadata/properties" ma:root="true" ma:fieldsID="3a37dd828eb5416c27d0ebc2ae313e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02CACD7-0268-4A93-9197-E74E22D9E845}">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ACE488-C6C2-4797-A134-F05944515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031090E-C937-4AB8-A605-DF6C1D269043}">
  <ds:schemaRefs>
    <ds:schemaRef ds:uri="http://schemas.microsoft.com/sharepoint/v3/contenttype/forms"/>
  </ds:schemaRefs>
</ds:datastoreItem>
</file>

<file path=customXml/itemProps4.xml><?xml version="1.0" encoding="utf-8"?>
<ds:datastoreItem xmlns:ds="http://schemas.openxmlformats.org/officeDocument/2006/customXml" ds:itemID="{077CE3E6-40EE-43CB-AC14-BAF33E9F861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39064</TotalTime>
  <Words>8029</Words>
  <Application>Microsoft Office PowerPoint</Application>
  <PresentationFormat>On-screen Show (4:3)</PresentationFormat>
  <Paragraphs>907</Paragraphs>
  <Slides>53</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 Unicode MS</vt:lpstr>
      <vt:lpstr>Arial</vt:lpstr>
      <vt:lpstr>Calibri</vt:lpstr>
      <vt:lpstr>Garamond</vt:lpstr>
      <vt:lpstr>Goudy Old Style</vt:lpstr>
      <vt:lpstr>Showcard Gothic</vt:lpstr>
      <vt:lpstr>Tahoma</vt:lpstr>
      <vt:lpstr>Times New Roman</vt:lpstr>
      <vt:lpstr>Wingdings</vt:lpstr>
      <vt:lpstr>TQA</vt:lpstr>
      <vt:lpstr>Pig Behavior Handling Fitness of Pig</vt:lpstr>
      <vt:lpstr>PowerPoint Presentation</vt:lpstr>
      <vt:lpstr>Important Tips and Suggestions</vt:lpstr>
      <vt:lpstr>Important Warnings and Cautions</vt:lpstr>
      <vt:lpstr>1. Pig Behavior</vt:lpstr>
      <vt:lpstr>PowerPoint Presentation</vt:lpstr>
      <vt:lpstr>Basic Pig Behavior</vt:lpstr>
      <vt:lpstr>Individual Pig Perception and Response</vt:lpstr>
      <vt:lpstr>Flight Zone</vt:lpstr>
      <vt:lpstr>Point of Balance</vt:lpstr>
      <vt:lpstr>Senses of Hearing, Smell &amp; Sight </vt:lpstr>
      <vt:lpstr>Behaviors in Typical Handling Conditions</vt:lpstr>
      <vt:lpstr>Changing Conditions Changes Pig Behaviors</vt:lpstr>
      <vt:lpstr>The Importance of Pig Body Language</vt:lpstr>
      <vt:lpstr>Releasing Pressure</vt:lpstr>
      <vt:lpstr>Calm Pigs</vt:lpstr>
      <vt:lpstr>Pigs Showing Mild Fear or Defensiveness</vt:lpstr>
      <vt:lpstr>Pigs Showing Heightened Fear or Defensiveness</vt:lpstr>
      <vt:lpstr>Pigs Showing Extreme Fear or Defensiveness</vt:lpstr>
      <vt:lpstr>Herd Behavior and Group Patterns</vt:lpstr>
      <vt:lpstr>Flowing Herd Behavior</vt:lpstr>
      <vt:lpstr>Disrupting Flow</vt:lpstr>
      <vt:lpstr>Flow and the Number of Handlers</vt:lpstr>
      <vt:lpstr>Bunching Herd Behavior</vt:lpstr>
      <vt:lpstr>Handler’s Bubble</vt:lpstr>
      <vt:lpstr>Handler’s Bubble &amp; Circling</vt:lpstr>
      <vt:lpstr>Summary of Group Movement Patterns</vt:lpstr>
      <vt:lpstr>Taking Stock</vt:lpstr>
      <vt:lpstr>2. Handling</vt:lpstr>
      <vt:lpstr>PowerPoint Presentation</vt:lpstr>
      <vt:lpstr>People: Pig Interactions</vt:lpstr>
      <vt:lpstr>Walking the Pens Reduces Flight Behavior of Market Pigs as the Handler Enters the Pen</vt:lpstr>
      <vt:lpstr>Proper Handling</vt:lpstr>
      <vt:lpstr>Breeding Stock</vt:lpstr>
      <vt:lpstr>Piglets</vt:lpstr>
      <vt:lpstr>Nursery and Finisher Pigs</vt:lpstr>
      <vt:lpstr>Group Sizes</vt:lpstr>
      <vt:lpstr>Tools and Equipment</vt:lpstr>
      <vt:lpstr>Tools and Equipment</vt:lpstr>
      <vt:lpstr>SAFE ANIMAL HANDLING PRACTICES</vt:lpstr>
      <vt:lpstr>Personal Protective Equipment (PPE)</vt:lpstr>
      <vt:lpstr>Summary</vt:lpstr>
      <vt:lpstr>5. Fitness of the Pig</vt:lpstr>
      <vt:lpstr>PowerPoint Presentation</vt:lpstr>
      <vt:lpstr>Fitness of the Pig</vt:lpstr>
      <vt:lpstr>Fitness of the Pig</vt:lpstr>
      <vt:lpstr>Fitness Concerns</vt:lpstr>
      <vt:lpstr>Fatigued Pigs</vt:lpstr>
      <vt:lpstr>Stress Signs</vt:lpstr>
      <vt:lpstr>Prevention &amp; Preparation</vt:lpstr>
      <vt:lpstr>Moving Ill, Injured, or Fatigued Pigs</vt:lpstr>
      <vt:lpstr>Tools for Moving</vt:lpstr>
      <vt:lpstr>Summary</vt:lpstr>
    </vt:vector>
  </TitlesOfParts>
  <Company>National Pork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TQA Training PPT final</dc:title>
  <dc:creator>npb</dc:creator>
  <cp:lastModifiedBy>Jim Lummus</cp:lastModifiedBy>
  <cp:revision>1489</cp:revision>
  <cp:lastPrinted>2013-12-12T16:50:43Z</cp:lastPrinted>
  <dcterms:created xsi:type="dcterms:W3CDTF">2007-10-19T16:25:05Z</dcterms:created>
  <dcterms:modified xsi:type="dcterms:W3CDTF">2014-05-07T15:33:48Z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npb</vt:lpwstr>
  </property>
  <property fmtid="{D5CDD505-2E9C-101B-9397-08002B2CF9AE}" pid="6" name="_Category">
    <vt:lpwstr/>
  </property>
  <property fmtid="{D5CDD505-2E9C-101B-9397-08002B2CF9AE}" pid="7" name="Slides">
    <vt:lpwstr>79</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ArticulateUseProject">
    <vt:lpwstr>1</vt:lpwstr>
  </property>
  <property fmtid="{D5CDD505-2E9C-101B-9397-08002B2CF9AE}" pid="13" name="ArticulatePath">
    <vt:lpwstr>TQATrainingPPTwith edits_Dec30</vt:lpwstr>
  </property>
  <property fmtid="{D5CDD505-2E9C-101B-9397-08002B2CF9AE}" pid="14" name="ArticulateGUID">
    <vt:lpwstr>D4137360-5644-457B-8E59-232AFD08A18B</vt:lpwstr>
  </property>
  <property fmtid="{D5CDD505-2E9C-101B-9397-08002B2CF9AE}" pid="15" name="ArticulateProjectFull">
    <vt:lpwstr>C:\ArticulateProjects\PorkBoard\TQA\TQATraining_FINAL_UpdatedNotes.ppta</vt:lpwstr>
  </property>
</Properties>
</file>